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2" r:id="rId3"/>
    <p:sldId id="256" r:id="rId4"/>
    <p:sldId id="261" r:id="rId5"/>
    <p:sldId id="259" r:id="rId6"/>
    <p:sldId id="263" r:id="rId7"/>
    <p:sldId id="260" r:id="rId8"/>
    <p:sldId id="264" r:id="rId9"/>
    <p:sldId id="265" r:id="rId10"/>
    <p:sldId id="266"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3"/>
    <p:restoredTop sz="97887"/>
  </p:normalViewPr>
  <p:slideViewPr>
    <p:cSldViewPr snapToGrid="0" snapToObjects="1">
      <p:cViewPr>
        <p:scale>
          <a:sx n="205" d="100"/>
          <a:sy n="205" d="100"/>
        </p:scale>
        <p:origin x="88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D42-F044-AC44-8E4D-3683912F5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9057A1-C2D2-F949-B2B6-078693975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A3DF0-B277-C043-A837-CC6A214F913A}"/>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5" name="Footer Placeholder 4">
            <a:extLst>
              <a:ext uri="{FF2B5EF4-FFF2-40B4-BE49-F238E27FC236}">
                <a16:creationId xmlns:a16="http://schemas.microsoft.com/office/drawing/2014/main" id="{1824C3C2-6992-5640-A151-BA217DFBF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5389B-07FF-A744-87F2-B3B1ED1F6429}"/>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16524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7B3-62B4-7346-AD12-13B02A3C2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EE6EE-EEF4-D947-BA04-643746975D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7C0CF-7705-7742-BEC3-C6D466F69721}"/>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5" name="Footer Placeholder 4">
            <a:extLst>
              <a:ext uri="{FF2B5EF4-FFF2-40B4-BE49-F238E27FC236}">
                <a16:creationId xmlns:a16="http://schemas.microsoft.com/office/drawing/2014/main" id="{0EB4D46A-4A26-AF42-A196-E2108F225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5F15-050E-574E-B6B8-B820A1CED0A0}"/>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54220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18632-181B-5E4D-94D8-A06733B19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60D86-634A-F144-AC2E-848D85BE23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E65CD-A7C3-0C4F-989C-CB4961012DFE}"/>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5" name="Footer Placeholder 4">
            <a:extLst>
              <a:ext uri="{FF2B5EF4-FFF2-40B4-BE49-F238E27FC236}">
                <a16:creationId xmlns:a16="http://schemas.microsoft.com/office/drawing/2014/main" id="{B7F7D404-BA07-AE43-B3E0-A5F7AD86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E2C17-A17C-0842-9BD8-2C77A1B26ABE}"/>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14828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BC0-308D-1549-85F4-06EC7888E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39727-493B-F949-A041-A09247AAED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BA2E8-AD8B-6047-904F-829953D7B096}"/>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5" name="Footer Placeholder 4">
            <a:extLst>
              <a:ext uri="{FF2B5EF4-FFF2-40B4-BE49-F238E27FC236}">
                <a16:creationId xmlns:a16="http://schemas.microsoft.com/office/drawing/2014/main" id="{6590AE0B-AD39-6B4D-BF87-C3D6C97C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CB9C9-24FF-7C4A-9553-77354EFE5556}"/>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42627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51-D6B2-7142-802C-B99F6FE28F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D9E60-3BEB-0549-B75B-0857D1B64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8BE308-EC54-2141-8046-4ECCE1068DC9}"/>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5" name="Footer Placeholder 4">
            <a:extLst>
              <a:ext uri="{FF2B5EF4-FFF2-40B4-BE49-F238E27FC236}">
                <a16:creationId xmlns:a16="http://schemas.microsoft.com/office/drawing/2014/main" id="{78BDF104-1D27-5147-A8C4-3D9B53A4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2565C-4DB0-EE4C-9BB0-71AC22EA780C}"/>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6755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9CB-E649-9642-B205-7064DFAF2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75C57-47C1-6F47-AB65-5E0A6CB63F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7E6C80-C694-CB4E-B61E-BB3A977CF1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A6B1C-C6EB-8948-AA32-78D2EEF0D82A}"/>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6" name="Footer Placeholder 5">
            <a:extLst>
              <a:ext uri="{FF2B5EF4-FFF2-40B4-BE49-F238E27FC236}">
                <a16:creationId xmlns:a16="http://schemas.microsoft.com/office/drawing/2014/main" id="{AEF23908-340B-0D4C-B7B1-607218DF1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6F31E-1DCE-404D-9605-C2AA1E73AF1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2577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C852-C211-D440-A89E-14FEA1BAB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67A64-CF93-754D-8519-91F44330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EBE700-DA86-C048-998B-68E7DBFDF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87F36-568F-8D4E-9D52-F9AF02F38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2A4FE-8371-F94C-AC00-3C813F2EC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064AC-ABA7-E242-B528-DB52CA8BECA2}"/>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8" name="Footer Placeholder 7">
            <a:extLst>
              <a:ext uri="{FF2B5EF4-FFF2-40B4-BE49-F238E27FC236}">
                <a16:creationId xmlns:a16="http://schemas.microsoft.com/office/drawing/2014/main" id="{A01A5EC2-A2D4-CA4A-9A23-1013CA58C9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34603-94BF-5A41-8667-9DA997858513}"/>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4925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2FE7-4B48-6E48-AAD9-0590A5DFC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3F590-EF6E-384D-92B9-39D540AA2F41}"/>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4" name="Footer Placeholder 3">
            <a:extLst>
              <a:ext uri="{FF2B5EF4-FFF2-40B4-BE49-F238E27FC236}">
                <a16:creationId xmlns:a16="http://schemas.microsoft.com/office/drawing/2014/main" id="{DA452EFD-3239-D642-875D-1BDDADCE2A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6016E-D1AD-044F-B06E-B6425D5C185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7679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F3C8F-D070-7949-BC61-5485C49D2D2C}"/>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3" name="Footer Placeholder 2">
            <a:extLst>
              <a:ext uri="{FF2B5EF4-FFF2-40B4-BE49-F238E27FC236}">
                <a16:creationId xmlns:a16="http://schemas.microsoft.com/office/drawing/2014/main" id="{1E9F8561-7B1E-D74D-8C1F-183EFD37A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B7DD2-0F16-6D46-A0F2-367C14088601}"/>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2455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8C96-A8F3-F14F-84D0-74A951A67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98C2C-BDBE-AA47-A327-ABB80A0CA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4EFF82-6E41-5E4B-AFBC-706677DE6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53F26-2498-3046-91F9-821C9FB1BE3E}"/>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6" name="Footer Placeholder 5">
            <a:extLst>
              <a:ext uri="{FF2B5EF4-FFF2-40B4-BE49-F238E27FC236}">
                <a16:creationId xmlns:a16="http://schemas.microsoft.com/office/drawing/2014/main" id="{DE8BFEF0-AFEB-EA42-AE9C-CE28A362B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E612F-E1F9-A84B-ABFF-5C076BC5AD15}"/>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33735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686-9AEF-394F-8AC4-A0C103D7C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12BAE-4A35-2844-97B9-05B9B1102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D02E-C11E-1642-80EC-350B0234E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3319BA-4837-914A-8074-C585E912803B}"/>
              </a:ext>
            </a:extLst>
          </p:cNvPr>
          <p:cNvSpPr>
            <a:spLocks noGrp="1"/>
          </p:cNvSpPr>
          <p:nvPr>
            <p:ph type="dt" sz="half" idx="10"/>
          </p:nvPr>
        </p:nvSpPr>
        <p:spPr/>
        <p:txBody>
          <a:bodyPr/>
          <a:lstStyle/>
          <a:p>
            <a:fld id="{0AD827FE-E570-384E-9D92-919B8B51A59B}" type="datetimeFigureOut">
              <a:rPr lang="en-US" smtClean="0"/>
              <a:t>10/26/20</a:t>
            </a:fld>
            <a:endParaRPr lang="en-US"/>
          </a:p>
        </p:txBody>
      </p:sp>
      <p:sp>
        <p:nvSpPr>
          <p:cNvPr id="6" name="Footer Placeholder 5">
            <a:extLst>
              <a:ext uri="{FF2B5EF4-FFF2-40B4-BE49-F238E27FC236}">
                <a16:creationId xmlns:a16="http://schemas.microsoft.com/office/drawing/2014/main" id="{37215F90-9975-CB4F-9179-ABC0854B7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40285-84B7-7C4A-B365-3B51F92F60BD}"/>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09135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68684-8A0E-674F-BF47-7B212C3FA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5AB16-B293-7043-A4C3-B7070F250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3BFFC-A399-0448-9AC7-C0B296164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827FE-E570-384E-9D92-919B8B51A59B}" type="datetimeFigureOut">
              <a:rPr lang="en-US" smtClean="0"/>
              <a:t>10/26/20</a:t>
            </a:fld>
            <a:endParaRPr lang="en-US"/>
          </a:p>
        </p:txBody>
      </p:sp>
      <p:sp>
        <p:nvSpPr>
          <p:cNvPr id="5" name="Footer Placeholder 4">
            <a:extLst>
              <a:ext uri="{FF2B5EF4-FFF2-40B4-BE49-F238E27FC236}">
                <a16:creationId xmlns:a16="http://schemas.microsoft.com/office/drawing/2014/main" id="{9F6A993A-8D3E-8B44-BE32-FC922AD2C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1854C-2052-F647-99F5-0005DCEAA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710FE-FBC9-7B40-BC19-E3575388F127}" type="slidenum">
              <a:rPr lang="en-US" smtClean="0"/>
              <a:t>‹#›</a:t>
            </a:fld>
            <a:endParaRPr lang="en-US"/>
          </a:p>
        </p:txBody>
      </p:sp>
    </p:spTree>
    <p:extLst>
      <p:ext uri="{BB962C8B-B14F-4D97-AF65-F5344CB8AC3E}">
        <p14:creationId xmlns:p14="http://schemas.microsoft.com/office/powerpoint/2010/main" val="46799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F60E1A-E324-554E-8DC4-280C4852F569}"/>
              </a:ext>
            </a:extLst>
          </p:cNvPr>
          <p:cNvPicPr>
            <a:picLocks noChangeAspect="1"/>
          </p:cNvPicPr>
          <p:nvPr/>
        </p:nvPicPr>
        <p:blipFill>
          <a:blip r:embed="rId2"/>
          <a:stretch>
            <a:fillRect/>
          </a:stretch>
        </p:blipFill>
        <p:spPr>
          <a:xfrm rot="5400000">
            <a:off x="6256414" y="1319252"/>
            <a:ext cx="6493258" cy="4508810"/>
          </a:xfrm>
          <a:prstGeom prst="rect">
            <a:avLst/>
          </a:prstGeom>
        </p:spPr>
      </p:pic>
      <p:pic>
        <p:nvPicPr>
          <p:cNvPr id="3" name="Picture 2">
            <a:extLst>
              <a:ext uri="{FF2B5EF4-FFF2-40B4-BE49-F238E27FC236}">
                <a16:creationId xmlns:a16="http://schemas.microsoft.com/office/drawing/2014/main" id="{91114203-4FB2-2146-93BB-1BABFEDBC755}"/>
              </a:ext>
            </a:extLst>
          </p:cNvPr>
          <p:cNvPicPr>
            <a:picLocks noChangeAspect="1"/>
          </p:cNvPicPr>
          <p:nvPr/>
        </p:nvPicPr>
        <p:blipFill>
          <a:blip r:embed="rId3"/>
          <a:stretch>
            <a:fillRect/>
          </a:stretch>
        </p:blipFill>
        <p:spPr>
          <a:xfrm rot="5400000">
            <a:off x="-781424" y="1281149"/>
            <a:ext cx="6519562" cy="4558711"/>
          </a:xfrm>
          <a:prstGeom prst="rect">
            <a:avLst/>
          </a:prstGeom>
        </p:spPr>
      </p:pic>
      <p:sp>
        <p:nvSpPr>
          <p:cNvPr id="4" name="Rectangle 3">
            <a:extLst>
              <a:ext uri="{FF2B5EF4-FFF2-40B4-BE49-F238E27FC236}">
                <a16:creationId xmlns:a16="http://schemas.microsoft.com/office/drawing/2014/main" id="{50610A5B-0233-1140-ACAF-169E3309BC07}"/>
              </a:ext>
            </a:extLst>
          </p:cNvPr>
          <p:cNvSpPr/>
          <p:nvPr/>
        </p:nvSpPr>
        <p:spPr>
          <a:xfrm>
            <a:off x="668295" y="38534"/>
            <a:ext cx="3365024" cy="369332"/>
          </a:xfrm>
          <a:prstGeom prst="rect">
            <a:avLst/>
          </a:prstGeom>
        </p:spPr>
        <p:txBody>
          <a:bodyPr wrap="none">
            <a:spAutoFit/>
          </a:bodyPr>
          <a:lstStyle/>
          <a:p>
            <a:r>
              <a:rPr lang="en-US" b="0" i="0" u="none" strike="noStrike" dirty="0">
                <a:solidFill>
                  <a:schemeClr val="accent1"/>
                </a:solidFill>
                <a:effectLst/>
                <a:latin typeface="Helvetica" pitchFamily="2" charset="0"/>
              </a:rPr>
              <a:t>4-year old recruits per </a:t>
            </a:r>
            <a:r>
              <a:rPr lang="en-US" b="0" i="0" u="none" strike="noStrike" dirty="0" err="1">
                <a:solidFill>
                  <a:schemeClr val="accent1"/>
                </a:solidFill>
                <a:effectLst/>
                <a:latin typeface="Helvetica" pitchFamily="2" charset="0"/>
              </a:rPr>
              <a:t>spawner</a:t>
            </a:r>
            <a:endParaRPr lang="en-US" dirty="0">
              <a:solidFill>
                <a:schemeClr val="accent1"/>
              </a:solidFill>
            </a:endParaRPr>
          </a:p>
        </p:txBody>
      </p:sp>
      <p:sp>
        <p:nvSpPr>
          <p:cNvPr id="7" name="Rectangle 6">
            <a:extLst>
              <a:ext uri="{FF2B5EF4-FFF2-40B4-BE49-F238E27FC236}">
                <a16:creationId xmlns:a16="http://schemas.microsoft.com/office/drawing/2014/main" id="{73DAFBEE-88BF-4D40-87F7-6C2C9C67B4F1}"/>
              </a:ext>
            </a:extLst>
          </p:cNvPr>
          <p:cNvSpPr/>
          <p:nvPr/>
        </p:nvSpPr>
        <p:spPr>
          <a:xfrm>
            <a:off x="8002355" y="0"/>
            <a:ext cx="3365024" cy="369332"/>
          </a:xfrm>
          <a:prstGeom prst="rect">
            <a:avLst/>
          </a:prstGeom>
        </p:spPr>
        <p:txBody>
          <a:bodyPr wrap="none">
            <a:spAutoFit/>
          </a:bodyPr>
          <a:lstStyle/>
          <a:p>
            <a:r>
              <a:rPr lang="en-US" dirty="0">
                <a:solidFill>
                  <a:schemeClr val="accent2"/>
                </a:solidFill>
                <a:latin typeface="Helvetica" pitchFamily="2" charset="0"/>
              </a:rPr>
              <a:t>5</a:t>
            </a:r>
            <a:r>
              <a:rPr lang="en-US" b="0" i="0" u="none" strike="noStrike" dirty="0">
                <a:solidFill>
                  <a:schemeClr val="accent2"/>
                </a:solidFill>
                <a:effectLst/>
                <a:latin typeface="Helvetica" pitchFamily="2" charset="0"/>
              </a:rPr>
              <a:t>-year old recruits per </a:t>
            </a:r>
            <a:r>
              <a:rPr lang="en-US" b="0" i="0" u="none" strike="noStrike" dirty="0" err="1">
                <a:solidFill>
                  <a:schemeClr val="accent2"/>
                </a:solidFill>
                <a:effectLst/>
                <a:latin typeface="Helvetica" pitchFamily="2" charset="0"/>
              </a:rPr>
              <a:t>spawner</a:t>
            </a:r>
            <a:endParaRPr lang="en-US" dirty="0">
              <a:solidFill>
                <a:schemeClr val="accent2"/>
              </a:solidFill>
            </a:endParaRPr>
          </a:p>
        </p:txBody>
      </p:sp>
      <p:cxnSp>
        <p:nvCxnSpPr>
          <p:cNvPr id="8" name="Straight Connector 7">
            <a:extLst>
              <a:ext uri="{FF2B5EF4-FFF2-40B4-BE49-F238E27FC236}">
                <a16:creationId xmlns:a16="http://schemas.microsoft.com/office/drawing/2014/main" id="{CE543528-8039-1F4F-974F-A821B6B1BD28}"/>
              </a:ext>
            </a:extLst>
          </p:cNvPr>
          <p:cNvCxnSpPr>
            <a:cxnSpLocks/>
          </p:cNvCxnSpPr>
          <p:nvPr/>
        </p:nvCxnSpPr>
        <p:spPr>
          <a:xfrm>
            <a:off x="3701527" y="92456"/>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040E7D8-0DB1-6A40-A6CC-651470AC8E16}"/>
              </a:ext>
            </a:extLst>
          </p:cNvPr>
          <p:cNvCxnSpPr>
            <a:cxnSpLocks/>
          </p:cNvCxnSpPr>
          <p:nvPr/>
        </p:nvCxnSpPr>
        <p:spPr>
          <a:xfrm>
            <a:off x="10859839" y="34436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082CC536-3CCD-B84A-9ECF-19A002BA7E6A}"/>
              </a:ext>
            </a:extLst>
          </p:cNvPr>
          <p:cNvSpPr txBox="1"/>
          <p:nvPr/>
        </p:nvSpPr>
        <p:spPr>
          <a:xfrm>
            <a:off x="6012463" y="92456"/>
            <a:ext cx="1512000" cy="707886"/>
          </a:xfrm>
          <a:prstGeom prst="rect">
            <a:avLst/>
          </a:prstGeom>
          <a:noFill/>
        </p:spPr>
        <p:txBody>
          <a:bodyPr wrap="square" rtlCol="0">
            <a:spAutoFit/>
          </a:bodyPr>
          <a:lstStyle/>
          <a:p>
            <a:r>
              <a:rPr lang="en-US" sz="4000" dirty="0"/>
              <a:t>ESU</a:t>
            </a:r>
          </a:p>
        </p:txBody>
      </p:sp>
      <p:sp>
        <p:nvSpPr>
          <p:cNvPr id="15" name="Rectangle 14">
            <a:extLst>
              <a:ext uri="{FF2B5EF4-FFF2-40B4-BE49-F238E27FC236}">
                <a16:creationId xmlns:a16="http://schemas.microsoft.com/office/drawing/2014/main" id="{9EE84C26-FDA3-9C45-A9AD-96F642644656}"/>
              </a:ext>
            </a:extLst>
          </p:cNvPr>
          <p:cNvSpPr/>
          <p:nvPr/>
        </p:nvSpPr>
        <p:spPr>
          <a:xfrm>
            <a:off x="85493" y="557561"/>
            <a:ext cx="3615696" cy="6180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F07D8-3681-5D4C-BF48-A3EC5CDEBDC9}"/>
              </a:ext>
            </a:extLst>
          </p:cNvPr>
          <p:cNvSpPr/>
          <p:nvPr/>
        </p:nvSpPr>
        <p:spPr>
          <a:xfrm>
            <a:off x="85493" y="1175606"/>
            <a:ext cx="3615696" cy="1110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86913-BFA7-234C-9D7F-42641299A9E9}"/>
              </a:ext>
            </a:extLst>
          </p:cNvPr>
          <p:cNvSpPr/>
          <p:nvPr/>
        </p:nvSpPr>
        <p:spPr>
          <a:xfrm>
            <a:off x="85154" y="2285999"/>
            <a:ext cx="3616033" cy="2982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037D3F-8396-414A-89BC-1CD84952EAAC}"/>
              </a:ext>
            </a:extLst>
          </p:cNvPr>
          <p:cNvSpPr/>
          <p:nvPr/>
        </p:nvSpPr>
        <p:spPr>
          <a:xfrm>
            <a:off x="84249" y="5268950"/>
            <a:ext cx="3607837" cy="8642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DE632E-0FF0-B04E-829F-CCAE0D89D025}"/>
              </a:ext>
            </a:extLst>
          </p:cNvPr>
          <p:cNvSpPr/>
          <p:nvPr/>
        </p:nvSpPr>
        <p:spPr>
          <a:xfrm>
            <a:off x="83344" y="6133171"/>
            <a:ext cx="3608742" cy="6035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D08BE4-A7CC-6341-8881-4D486B21EA7B}"/>
              </a:ext>
            </a:extLst>
          </p:cNvPr>
          <p:cNvSpPr/>
          <p:nvPr/>
        </p:nvSpPr>
        <p:spPr>
          <a:xfrm>
            <a:off x="7291857" y="561955"/>
            <a:ext cx="3567644" cy="23603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a:t>
            </a:r>
          </a:p>
        </p:txBody>
      </p:sp>
      <p:sp>
        <p:nvSpPr>
          <p:cNvPr id="23" name="Rectangle 22">
            <a:extLst>
              <a:ext uri="{FF2B5EF4-FFF2-40B4-BE49-F238E27FC236}">
                <a16:creationId xmlns:a16="http://schemas.microsoft.com/office/drawing/2014/main" id="{ED5D0DE9-0A86-C54B-A82D-CDB7EAAD2DA6}"/>
              </a:ext>
            </a:extLst>
          </p:cNvPr>
          <p:cNvSpPr/>
          <p:nvPr/>
        </p:nvSpPr>
        <p:spPr>
          <a:xfrm>
            <a:off x="7292195" y="2921487"/>
            <a:ext cx="3577086" cy="1262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D92095-9A6C-844C-BA23-9DD78FD50EE9}"/>
              </a:ext>
            </a:extLst>
          </p:cNvPr>
          <p:cNvSpPr/>
          <p:nvPr/>
        </p:nvSpPr>
        <p:spPr>
          <a:xfrm>
            <a:off x="7291857" y="4184297"/>
            <a:ext cx="3568206" cy="8768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10F72-6E23-A444-A5D1-1D1B5A901DAB}"/>
              </a:ext>
            </a:extLst>
          </p:cNvPr>
          <p:cNvSpPr/>
          <p:nvPr/>
        </p:nvSpPr>
        <p:spPr>
          <a:xfrm>
            <a:off x="7291857" y="5917038"/>
            <a:ext cx="3567077" cy="876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85B9BB-6A67-9149-A61B-80D57BD61D97}"/>
              </a:ext>
            </a:extLst>
          </p:cNvPr>
          <p:cNvSpPr/>
          <p:nvPr/>
        </p:nvSpPr>
        <p:spPr>
          <a:xfrm>
            <a:off x="7292196" y="5061670"/>
            <a:ext cx="3567304" cy="8553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1F74EC3-FF3F-5C47-969A-79335FD801A2}"/>
              </a:ext>
            </a:extLst>
          </p:cNvPr>
          <p:cNvSpPr txBox="1"/>
          <p:nvPr/>
        </p:nvSpPr>
        <p:spPr>
          <a:xfrm>
            <a:off x="108458" y="664704"/>
            <a:ext cx="559837" cy="369332"/>
          </a:xfrm>
          <a:prstGeom prst="rect">
            <a:avLst/>
          </a:prstGeom>
          <a:noFill/>
        </p:spPr>
        <p:txBody>
          <a:bodyPr wrap="square" rtlCol="0">
            <a:spAutoFit/>
          </a:bodyPr>
          <a:lstStyle/>
          <a:p>
            <a:r>
              <a:rPr lang="en-US" dirty="0">
                <a:solidFill>
                  <a:schemeClr val="accent1"/>
                </a:solidFill>
              </a:rPr>
              <a:t>D_1</a:t>
            </a:r>
          </a:p>
        </p:txBody>
      </p:sp>
      <p:sp>
        <p:nvSpPr>
          <p:cNvPr id="29" name="TextBox 28">
            <a:extLst>
              <a:ext uri="{FF2B5EF4-FFF2-40B4-BE49-F238E27FC236}">
                <a16:creationId xmlns:a16="http://schemas.microsoft.com/office/drawing/2014/main" id="{CB010625-DE07-464B-AA54-BF94578CE4B9}"/>
              </a:ext>
            </a:extLst>
          </p:cNvPr>
          <p:cNvSpPr txBox="1"/>
          <p:nvPr/>
        </p:nvSpPr>
        <p:spPr>
          <a:xfrm>
            <a:off x="108457" y="1388769"/>
            <a:ext cx="559837" cy="369332"/>
          </a:xfrm>
          <a:prstGeom prst="rect">
            <a:avLst/>
          </a:prstGeom>
          <a:noFill/>
        </p:spPr>
        <p:txBody>
          <a:bodyPr wrap="square" rtlCol="0">
            <a:spAutoFit/>
          </a:bodyPr>
          <a:lstStyle/>
          <a:p>
            <a:r>
              <a:rPr lang="en-US" dirty="0">
                <a:solidFill>
                  <a:schemeClr val="accent1"/>
                </a:solidFill>
              </a:rPr>
              <a:t>D_2</a:t>
            </a:r>
          </a:p>
        </p:txBody>
      </p:sp>
      <p:sp>
        <p:nvSpPr>
          <p:cNvPr id="30" name="TextBox 29">
            <a:extLst>
              <a:ext uri="{FF2B5EF4-FFF2-40B4-BE49-F238E27FC236}">
                <a16:creationId xmlns:a16="http://schemas.microsoft.com/office/drawing/2014/main" id="{4249758C-6AB2-2440-BC62-A8FF16A7AD53}"/>
              </a:ext>
            </a:extLst>
          </p:cNvPr>
          <p:cNvSpPr txBox="1"/>
          <p:nvPr/>
        </p:nvSpPr>
        <p:spPr>
          <a:xfrm>
            <a:off x="108457" y="2533444"/>
            <a:ext cx="559837" cy="369332"/>
          </a:xfrm>
          <a:prstGeom prst="rect">
            <a:avLst/>
          </a:prstGeom>
          <a:noFill/>
        </p:spPr>
        <p:txBody>
          <a:bodyPr wrap="square" rtlCol="0">
            <a:spAutoFit/>
          </a:bodyPr>
          <a:lstStyle/>
          <a:p>
            <a:r>
              <a:rPr lang="en-US" dirty="0">
                <a:solidFill>
                  <a:schemeClr val="accent1"/>
                </a:solidFill>
              </a:rPr>
              <a:t>D_3</a:t>
            </a:r>
          </a:p>
        </p:txBody>
      </p:sp>
      <p:sp>
        <p:nvSpPr>
          <p:cNvPr id="31" name="TextBox 30">
            <a:extLst>
              <a:ext uri="{FF2B5EF4-FFF2-40B4-BE49-F238E27FC236}">
                <a16:creationId xmlns:a16="http://schemas.microsoft.com/office/drawing/2014/main" id="{BA9F3AFE-2124-434C-BB67-B6F58DDDB0F9}"/>
              </a:ext>
            </a:extLst>
          </p:cNvPr>
          <p:cNvSpPr txBox="1"/>
          <p:nvPr/>
        </p:nvSpPr>
        <p:spPr>
          <a:xfrm>
            <a:off x="108457" y="5420606"/>
            <a:ext cx="559837" cy="369332"/>
          </a:xfrm>
          <a:prstGeom prst="rect">
            <a:avLst/>
          </a:prstGeom>
          <a:noFill/>
        </p:spPr>
        <p:txBody>
          <a:bodyPr wrap="square" rtlCol="0">
            <a:spAutoFit/>
          </a:bodyPr>
          <a:lstStyle/>
          <a:p>
            <a:r>
              <a:rPr lang="en-US" dirty="0">
                <a:solidFill>
                  <a:schemeClr val="accent1"/>
                </a:solidFill>
              </a:rPr>
              <a:t>D_4</a:t>
            </a:r>
          </a:p>
        </p:txBody>
      </p:sp>
      <p:sp>
        <p:nvSpPr>
          <p:cNvPr id="32" name="TextBox 31">
            <a:extLst>
              <a:ext uri="{FF2B5EF4-FFF2-40B4-BE49-F238E27FC236}">
                <a16:creationId xmlns:a16="http://schemas.microsoft.com/office/drawing/2014/main" id="{34C52A55-CF35-FB4A-B358-B04D80ADB635}"/>
              </a:ext>
            </a:extLst>
          </p:cNvPr>
          <p:cNvSpPr txBox="1"/>
          <p:nvPr/>
        </p:nvSpPr>
        <p:spPr>
          <a:xfrm>
            <a:off x="108457" y="6194678"/>
            <a:ext cx="559837" cy="369332"/>
          </a:xfrm>
          <a:prstGeom prst="rect">
            <a:avLst/>
          </a:prstGeom>
          <a:noFill/>
        </p:spPr>
        <p:txBody>
          <a:bodyPr wrap="square" rtlCol="0">
            <a:spAutoFit/>
          </a:bodyPr>
          <a:lstStyle/>
          <a:p>
            <a:r>
              <a:rPr lang="en-US" dirty="0">
                <a:solidFill>
                  <a:schemeClr val="accent1"/>
                </a:solidFill>
              </a:rPr>
              <a:t>D_5</a:t>
            </a:r>
          </a:p>
        </p:txBody>
      </p:sp>
      <p:sp>
        <p:nvSpPr>
          <p:cNvPr id="33" name="TextBox 32">
            <a:extLst>
              <a:ext uri="{FF2B5EF4-FFF2-40B4-BE49-F238E27FC236}">
                <a16:creationId xmlns:a16="http://schemas.microsoft.com/office/drawing/2014/main" id="{0BB6341D-1AFC-D640-93F7-CD12AE70E25A}"/>
              </a:ext>
            </a:extLst>
          </p:cNvPr>
          <p:cNvSpPr txBox="1"/>
          <p:nvPr/>
        </p:nvSpPr>
        <p:spPr>
          <a:xfrm>
            <a:off x="7442518" y="540120"/>
            <a:ext cx="559837" cy="369332"/>
          </a:xfrm>
          <a:prstGeom prst="rect">
            <a:avLst/>
          </a:prstGeom>
          <a:noFill/>
        </p:spPr>
        <p:txBody>
          <a:bodyPr wrap="square" rtlCol="0">
            <a:spAutoFit/>
          </a:bodyPr>
          <a:lstStyle/>
          <a:p>
            <a:r>
              <a:rPr lang="en-US" dirty="0">
                <a:solidFill>
                  <a:schemeClr val="accent2"/>
                </a:solidFill>
              </a:rPr>
              <a:t>D_1</a:t>
            </a:r>
          </a:p>
        </p:txBody>
      </p:sp>
      <p:sp>
        <p:nvSpPr>
          <p:cNvPr id="34" name="TextBox 33">
            <a:extLst>
              <a:ext uri="{FF2B5EF4-FFF2-40B4-BE49-F238E27FC236}">
                <a16:creationId xmlns:a16="http://schemas.microsoft.com/office/drawing/2014/main" id="{7DD42E88-3646-9C42-B5E6-0BFB8F07687A}"/>
              </a:ext>
            </a:extLst>
          </p:cNvPr>
          <p:cNvSpPr txBox="1"/>
          <p:nvPr/>
        </p:nvSpPr>
        <p:spPr>
          <a:xfrm>
            <a:off x="7442517" y="3202358"/>
            <a:ext cx="559837" cy="369332"/>
          </a:xfrm>
          <a:prstGeom prst="rect">
            <a:avLst/>
          </a:prstGeom>
          <a:noFill/>
        </p:spPr>
        <p:txBody>
          <a:bodyPr wrap="square" rtlCol="0">
            <a:spAutoFit/>
          </a:bodyPr>
          <a:lstStyle/>
          <a:p>
            <a:r>
              <a:rPr lang="en-US" dirty="0">
                <a:solidFill>
                  <a:schemeClr val="accent2"/>
                </a:solidFill>
              </a:rPr>
              <a:t>D_2</a:t>
            </a:r>
          </a:p>
        </p:txBody>
      </p:sp>
      <p:sp>
        <p:nvSpPr>
          <p:cNvPr id="35" name="TextBox 34">
            <a:extLst>
              <a:ext uri="{FF2B5EF4-FFF2-40B4-BE49-F238E27FC236}">
                <a16:creationId xmlns:a16="http://schemas.microsoft.com/office/drawing/2014/main" id="{C5B0A71C-56B5-6445-BBA1-BB457E4521E3}"/>
              </a:ext>
            </a:extLst>
          </p:cNvPr>
          <p:cNvSpPr txBox="1"/>
          <p:nvPr/>
        </p:nvSpPr>
        <p:spPr>
          <a:xfrm>
            <a:off x="7442516" y="4183783"/>
            <a:ext cx="559837" cy="369332"/>
          </a:xfrm>
          <a:prstGeom prst="rect">
            <a:avLst/>
          </a:prstGeom>
          <a:noFill/>
        </p:spPr>
        <p:txBody>
          <a:bodyPr wrap="square" rtlCol="0">
            <a:spAutoFit/>
          </a:bodyPr>
          <a:lstStyle/>
          <a:p>
            <a:r>
              <a:rPr lang="en-US" dirty="0">
                <a:solidFill>
                  <a:schemeClr val="accent2"/>
                </a:solidFill>
              </a:rPr>
              <a:t>D_3</a:t>
            </a:r>
          </a:p>
        </p:txBody>
      </p:sp>
      <p:sp>
        <p:nvSpPr>
          <p:cNvPr id="36" name="TextBox 35">
            <a:extLst>
              <a:ext uri="{FF2B5EF4-FFF2-40B4-BE49-F238E27FC236}">
                <a16:creationId xmlns:a16="http://schemas.microsoft.com/office/drawing/2014/main" id="{14B66341-51E5-3342-82F2-16203F65C5C4}"/>
              </a:ext>
            </a:extLst>
          </p:cNvPr>
          <p:cNvSpPr txBox="1"/>
          <p:nvPr/>
        </p:nvSpPr>
        <p:spPr>
          <a:xfrm>
            <a:off x="7442515" y="5063348"/>
            <a:ext cx="559837" cy="369332"/>
          </a:xfrm>
          <a:prstGeom prst="rect">
            <a:avLst/>
          </a:prstGeom>
          <a:noFill/>
        </p:spPr>
        <p:txBody>
          <a:bodyPr wrap="square" rtlCol="0">
            <a:spAutoFit/>
          </a:bodyPr>
          <a:lstStyle/>
          <a:p>
            <a:r>
              <a:rPr lang="en-US" dirty="0">
                <a:solidFill>
                  <a:schemeClr val="accent2"/>
                </a:solidFill>
              </a:rPr>
              <a:t>D_4</a:t>
            </a:r>
          </a:p>
        </p:txBody>
      </p:sp>
      <p:sp>
        <p:nvSpPr>
          <p:cNvPr id="37" name="TextBox 36">
            <a:extLst>
              <a:ext uri="{FF2B5EF4-FFF2-40B4-BE49-F238E27FC236}">
                <a16:creationId xmlns:a16="http://schemas.microsoft.com/office/drawing/2014/main" id="{02C35B72-C060-4B4E-891E-2FE19221A663}"/>
              </a:ext>
            </a:extLst>
          </p:cNvPr>
          <p:cNvSpPr txBox="1"/>
          <p:nvPr/>
        </p:nvSpPr>
        <p:spPr>
          <a:xfrm>
            <a:off x="7436633" y="5923629"/>
            <a:ext cx="559837" cy="369332"/>
          </a:xfrm>
          <a:prstGeom prst="rect">
            <a:avLst/>
          </a:prstGeom>
          <a:noFill/>
        </p:spPr>
        <p:txBody>
          <a:bodyPr wrap="square" rtlCol="0">
            <a:spAutoFit/>
          </a:bodyPr>
          <a:lstStyle/>
          <a:p>
            <a:r>
              <a:rPr lang="en-US" dirty="0">
                <a:solidFill>
                  <a:schemeClr val="accent2"/>
                </a:solidFill>
              </a:rPr>
              <a:t>D_5</a:t>
            </a:r>
          </a:p>
        </p:txBody>
      </p:sp>
    </p:spTree>
    <p:extLst>
      <p:ext uri="{BB962C8B-B14F-4D97-AF65-F5344CB8AC3E}">
        <p14:creationId xmlns:p14="http://schemas.microsoft.com/office/powerpoint/2010/main" val="3985857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8A2A83-7F32-214A-9F91-9C524418B649}"/>
              </a:ext>
            </a:extLst>
          </p:cNvPr>
          <p:cNvPicPr>
            <a:picLocks noGrp="1" noChangeAspect="1"/>
          </p:cNvPicPr>
          <p:nvPr>
            <p:ph idx="1"/>
          </p:nvPr>
        </p:nvPicPr>
        <p:blipFill>
          <a:blip r:embed="rId2"/>
          <a:stretch>
            <a:fillRect/>
          </a:stretch>
        </p:blipFill>
        <p:spPr>
          <a:xfrm>
            <a:off x="145078" y="270523"/>
            <a:ext cx="6000685" cy="3541250"/>
          </a:xfrm>
        </p:spPr>
      </p:pic>
      <p:pic>
        <p:nvPicPr>
          <p:cNvPr id="7" name="Picture 6">
            <a:extLst>
              <a:ext uri="{FF2B5EF4-FFF2-40B4-BE49-F238E27FC236}">
                <a16:creationId xmlns:a16="http://schemas.microsoft.com/office/drawing/2014/main" id="{D5EA30DD-4784-344B-B0DF-BC73B398C784}"/>
              </a:ext>
            </a:extLst>
          </p:cNvPr>
          <p:cNvPicPr>
            <a:picLocks noChangeAspect="1"/>
          </p:cNvPicPr>
          <p:nvPr/>
        </p:nvPicPr>
        <p:blipFill>
          <a:blip r:embed="rId3"/>
          <a:stretch>
            <a:fillRect/>
          </a:stretch>
        </p:blipFill>
        <p:spPr>
          <a:xfrm>
            <a:off x="6195526" y="270523"/>
            <a:ext cx="5809862" cy="3547164"/>
          </a:xfrm>
          <a:prstGeom prst="rect">
            <a:avLst/>
          </a:prstGeom>
        </p:spPr>
      </p:pic>
    </p:spTree>
    <p:extLst>
      <p:ext uri="{BB962C8B-B14F-4D97-AF65-F5344CB8AC3E}">
        <p14:creationId xmlns:p14="http://schemas.microsoft.com/office/powerpoint/2010/main" val="3741034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13587"/>
            <a:ext cx="6826938" cy="646331"/>
          </a:xfrm>
          <a:prstGeom prst="rect">
            <a:avLst/>
          </a:prstGeom>
          <a:noFill/>
        </p:spPr>
        <p:txBody>
          <a:bodyPr wrap="square" rtlCol="0">
            <a:spAutoFit/>
          </a:bodyPr>
          <a:lstStyle/>
          <a:p>
            <a:r>
              <a:rPr lang="en-US" sz="3600" dirty="0"/>
              <a:t>Middle Fork Salmon</a:t>
            </a:r>
          </a:p>
        </p:txBody>
      </p:sp>
      <p:pic>
        <p:nvPicPr>
          <p:cNvPr id="33" name="Picture 32">
            <a:extLst>
              <a:ext uri="{FF2B5EF4-FFF2-40B4-BE49-F238E27FC236}">
                <a16:creationId xmlns:a16="http://schemas.microsoft.com/office/drawing/2014/main" id="{AE4C07A4-A84D-D541-B168-45622C03951F}"/>
              </a:ext>
            </a:extLst>
          </p:cNvPr>
          <p:cNvPicPr>
            <a:picLocks noChangeAspect="1"/>
          </p:cNvPicPr>
          <p:nvPr/>
        </p:nvPicPr>
        <p:blipFill>
          <a:blip r:embed="rId2"/>
          <a:stretch>
            <a:fillRect/>
          </a:stretch>
        </p:blipFill>
        <p:spPr>
          <a:xfrm>
            <a:off x="585740" y="774570"/>
            <a:ext cx="4759664" cy="2932793"/>
          </a:xfrm>
          <a:prstGeom prst="rect">
            <a:avLst/>
          </a:prstGeom>
        </p:spPr>
      </p:pic>
      <p:pic>
        <p:nvPicPr>
          <p:cNvPr id="35" name="Picture 34">
            <a:extLst>
              <a:ext uri="{FF2B5EF4-FFF2-40B4-BE49-F238E27FC236}">
                <a16:creationId xmlns:a16="http://schemas.microsoft.com/office/drawing/2014/main" id="{8A838410-5951-7643-A1F7-CC96FC4484E0}"/>
              </a:ext>
            </a:extLst>
          </p:cNvPr>
          <p:cNvPicPr>
            <a:picLocks noChangeAspect="1"/>
          </p:cNvPicPr>
          <p:nvPr/>
        </p:nvPicPr>
        <p:blipFill>
          <a:blip r:embed="rId3"/>
          <a:stretch>
            <a:fillRect/>
          </a:stretch>
        </p:blipFill>
        <p:spPr>
          <a:xfrm>
            <a:off x="5416553" y="781570"/>
            <a:ext cx="4780662" cy="2925793"/>
          </a:xfrm>
          <a:prstGeom prst="rect">
            <a:avLst/>
          </a:prstGeom>
        </p:spPr>
      </p:pic>
      <p:pic>
        <p:nvPicPr>
          <p:cNvPr id="37" name="Picture 36">
            <a:extLst>
              <a:ext uri="{FF2B5EF4-FFF2-40B4-BE49-F238E27FC236}">
                <a16:creationId xmlns:a16="http://schemas.microsoft.com/office/drawing/2014/main" id="{B6C77204-D4C5-404A-9EC7-26382EA97C00}"/>
              </a:ext>
            </a:extLst>
          </p:cNvPr>
          <p:cNvPicPr>
            <a:picLocks noChangeAspect="1"/>
          </p:cNvPicPr>
          <p:nvPr/>
        </p:nvPicPr>
        <p:blipFill>
          <a:blip r:embed="rId4"/>
          <a:stretch>
            <a:fillRect/>
          </a:stretch>
        </p:blipFill>
        <p:spPr>
          <a:xfrm>
            <a:off x="585740" y="3707363"/>
            <a:ext cx="4780663" cy="2939793"/>
          </a:xfrm>
          <a:prstGeom prst="rect">
            <a:avLst/>
          </a:prstGeom>
        </p:spPr>
      </p:pic>
      <p:pic>
        <p:nvPicPr>
          <p:cNvPr id="39" name="Picture 38">
            <a:extLst>
              <a:ext uri="{FF2B5EF4-FFF2-40B4-BE49-F238E27FC236}">
                <a16:creationId xmlns:a16="http://schemas.microsoft.com/office/drawing/2014/main" id="{56973FC1-C675-E14A-A0AD-3AD5C6A48A65}"/>
              </a:ext>
            </a:extLst>
          </p:cNvPr>
          <p:cNvPicPr>
            <a:picLocks noChangeAspect="1"/>
          </p:cNvPicPr>
          <p:nvPr/>
        </p:nvPicPr>
        <p:blipFill>
          <a:blip r:embed="rId5"/>
          <a:stretch>
            <a:fillRect/>
          </a:stretch>
        </p:blipFill>
        <p:spPr>
          <a:xfrm>
            <a:off x="5416553" y="3707363"/>
            <a:ext cx="4766663" cy="2925793"/>
          </a:xfrm>
          <a:prstGeom prst="rect">
            <a:avLst/>
          </a:prstGeom>
        </p:spPr>
      </p:pic>
    </p:spTree>
    <p:extLst>
      <p:ext uri="{BB962C8B-B14F-4D97-AF65-F5344CB8AC3E}">
        <p14:creationId xmlns:p14="http://schemas.microsoft.com/office/powerpoint/2010/main" val="398480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0"/>
            <a:ext cx="4068257" cy="769441"/>
          </a:xfrm>
          <a:prstGeom prst="rect">
            <a:avLst/>
          </a:prstGeom>
          <a:noFill/>
        </p:spPr>
        <p:txBody>
          <a:bodyPr wrap="square" rtlCol="0">
            <a:spAutoFit/>
          </a:bodyPr>
          <a:lstStyle/>
          <a:p>
            <a:r>
              <a:rPr lang="en-US" sz="4400" dirty="0"/>
              <a:t>Upper Salmon</a:t>
            </a:r>
          </a:p>
        </p:txBody>
      </p:sp>
      <p:pic>
        <p:nvPicPr>
          <p:cNvPr id="6" name="Picture 5">
            <a:extLst>
              <a:ext uri="{FF2B5EF4-FFF2-40B4-BE49-F238E27FC236}">
                <a16:creationId xmlns:a16="http://schemas.microsoft.com/office/drawing/2014/main" id="{5F025CB4-CBBE-3E48-97C7-7D965A57FEFE}"/>
              </a:ext>
            </a:extLst>
          </p:cNvPr>
          <p:cNvPicPr>
            <a:picLocks noChangeAspect="1"/>
          </p:cNvPicPr>
          <p:nvPr/>
        </p:nvPicPr>
        <p:blipFill>
          <a:blip r:embed="rId2"/>
          <a:stretch>
            <a:fillRect/>
          </a:stretch>
        </p:blipFill>
        <p:spPr>
          <a:xfrm>
            <a:off x="180672" y="838911"/>
            <a:ext cx="3840303" cy="2370627"/>
          </a:xfrm>
          <a:prstGeom prst="rect">
            <a:avLst/>
          </a:prstGeom>
        </p:spPr>
      </p:pic>
      <p:pic>
        <p:nvPicPr>
          <p:cNvPr id="11" name="Picture 10">
            <a:extLst>
              <a:ext uri="{FF2B5EF4-FFF2-40B4-BE49-F238E27FC236}">
                <a16:creationId xmlns:a16="http://schemas.microsoft.com/office/drawing/2014/main" id="{86A6A5CC-4B71-4F45-856E-E47432BCBDB8}"/>
              </a:ext>
            </a:extLst>
          </p:cNvPr>
          <p:cNvPicPr>
            <a:picLocks noChangeAspect="1"/>
          </p:cNvPicPr>
          <p:nvPr/>
        </p:nvPicPr>
        <p:blipFill>
          <a:blip r:embed="rId3"/>
          <a:stretch>
            <a:fillRect/>
          </a:stretch>
        </p:blipFill>
        <p:spPr>
          <a:xfrm>
            <a:off x="4275748" y="0"/>
            <a:ext cx="3845934" cy="2370627"/>
          </a:xfrm>
          <a:prstGeom prst="rect">
            <a:avLst/>
          </a:prstGeom>
        </p:spPr>
      </p:pic>
      <p:pic>
        <p:nvPicPr>
          <p:cNvPr id="25" name="Picture 24">
            <a:extLst>
              <a:ext uri="{FF2B5EF4-FFF2-40B4-BE49-F238E27FC236}">
                <a16:creationId xmlns:a16="http://schemas.microsoft.com/office/drawing/2014/main" id="{1E28EB1C-9EA2-654A-A174-DE2CBCE5BE33}"/>
              </a:ext>
            </a:extLst>
          </p:cNvPr>
          <p:cNvPicPr>
            <a:picLocks noChangeAspect="1"/>
          </p:cNvPicPr>
          <p:nvPr/>
        </p:nvPicPr>
        <p:blipFill>
          <a:blip r:embed="rId4"/>
          <a:stretch>
            <a:fillRect/>
          </a:stretch>
        </p:blipFill>
        <p:spPr>
          <a:xfrm>
            <a:off x="188537" y="3370424"/>
            <a:ext cx="3879720" cy="2387520"/>
          </a:xfrm>
          <a:prstGeom prst="rect">
            <a:avLst/>
          </a:prstGeom>
        </p:spPr>
      </p:pic>
      <p:pic>
        <p:nvPicPr>
          <p:cNvPr id="27" name="Picture 26">
            <a:extLst>
              <a:ext uri="{FF2B5EF4-FFF2-40B4-BE49-F238E27FC236}">
                <a16:creationId xmlns:a16="http://schemas.microsoft.com/office/drawing/2014/main" id="{737EA9BF-06B5-6E41-AC75-6493A0C2F0D1}"/>
              </a:ext>
            </a:extLst>
          </p:cNvPr>
          <p:cNvPicPr>
            <a:picLocks noChangeAspect="1"/>
          </p:cNvPicPr>
          <p:nvPr/>
        </p:nvPicPr>
        <p:blipFill>
          <a:blip r:embed="rId5"/>
          <a:stretch>
            <a:fillRect/>
          </a:stretch>
        </p:blipFill>
        <p:spPr>
          <a:xfrm>
            <a:off x="4275747" y="2370627"/>
            <a:ext cx="3862827" cy="2381889"/>
          </a:xfrm>
          <a:prstGeom prst="rect">
            <a:avLst/>
          </a:prstGeom>
        </p:spPr>
      </p:pic>
      <p:pic>
        <p:nvPicPr>
          <p:cNvPr id="29" name="Picture 28">
            <a:extLst>
              <a:ext uri="{FF2B5EF4-FFF2-40B4-BE49-F238E27FC236}">
                <a16:creationId xmlns:a16="http://schemas.microsoft.com/office/drawing/2014/main" id="{8FFCD7EB-3090-8E4A-B5C1-D5A9851B61A9}"/>
              </a:ext>
            </a:extLst>
          </p:cNvPr>
          <p:cNvPicPr>
            <a:picLocks noChangeAspect="1"/>
          </p:cNvPicPr>
          <p:nvPr/>
        </p:nvPicPr>
        <p:blipFill>
          <a:blip r:embed="rId6"/>
          <a:stretch>
            <a:fillRect/>
          </a:stretch>
        </p:blipFill>
        <p:spPr>
          <a:xfrm>
            <a:off x="4258855" y="4729992"/>
            <a:ext cx="3862827" cy="2393151"/>
          </a:xfrm>
          <a:prstGeom prst="rect">
            <a:avLst/>
          </a:prstGeom>
        </p:spPr>
      </p:pic>
    </p:spTree>
    <p:extLst>
      <p:ext uri="{BB962C8B-B14F-4D97-AF65-F5344CB8AC3E}">
        <p14:creationId xmlns:p14="http://schemas.microsoft.com/office/powerpoint/2010/main" val="1713653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71828"/>
            <a:ext cx="3077677" cy="769441"/>
          </a:xfrm>
          <a:prstGeom prst="rect">
            <a:avLst/>
          </a:prstGeom>
          <a:noFill/>
        </p:spPr>
        <p:txBody>
          <a:bodyPr wrap="square" rtlCol="0">
            <a:spAutoFit/>
          </a:bodyPr>
          <a:lstStyle/>
          <a:p>
            <a:r>
              <a:rPr lang="en-US" sz="4400" dirty="0" err="1"/>
              <a:t>Imnaha</a:t>
            </a:r>
            <a:endParaRPr lang="en-US" sz="4400" dirty="0"/>
          </a:p>
        </p:txBody>
      </p:sp>
      <p:pic>
        <p:nvPicPr>
          <p:cNvPr id="3" name="Picture 2">
            <a:extLst>
              <a:ext uri="{FF2B5EF4-FFF2-40B4-BE49-F238E27FC236}">
                <a16:creationId xmlns:a16="http://schemas.microsoft.com/office/drawing/2014/main" id="{FA77F984-8CAD-004F-9EDB-90BBB0E5CBA4}"/>
              </a:ext>
            </a:extLst>
          </p:cNvPr>
          <p:cNvPicPr>
            <a:picLocks noChangeAspect="1"/>
          </p:cNvPicPr>
          <p:nvPr/>
        </p:nvPicPr>
        <p:blipFill>
          <a:blip r:embed="rId2"/>
          <a:stretch>
            <a:fillRect/>
          </a:stretch>
        </p:blipFill>
        <p:spPr>
          <a:xfrm>
            <a:off x="600181" y="749041"/>
            <a:ext cx="4546948" cy="2822703"/>
          </a:xfrm>
          <a:prstGeom prst="rect">
            <a:avLst/>
          </a:prstGeom>
        </p:spPr>
      </p:pic>
      <p:pic>
        <p:nvPicPr>
          <p:cNvPr id="9" name="Picture 8">
            <a:extLst>
              <a:ext uri="{FF2B5EF4-FFF2-40B4-BE49-F238E27FC236}">
                <a16:creationId xmlns:a16="http://schemas.microsoft.com/office/drawing/2014/main" id="{7AEC39D4-A98D-8D45-8432-CA276A5DCE89}"/>
              </a:ext>
            </a:extLst>
          </p:cNvPr>
          <p:cNvPicPr>
            <a:picLocks noChangeAspect="1"/>
          </p:cNvPicPr>
          <p:nvPr/>
        </p:nvPicPr>
        <p:blipFill>
          <a:blip r:embed="rId3"/>
          <a:stretch>
            <a:fillRect/>
          </a:stretch>
        </p:blipFill>
        <p:spPr>
          <a:xfrm>
            <a:off x="5218245" y="793811"/>
            <a:ext cx="4566922" cy="2829361"/>
          </a:xfrm>
          <a:prstGeom prst="rect">
            <a:avLst/>
          </a:prstGeom>
        </p:spPr>
      </p:pic>
      <p:pic>
        <p:nvPicPr>
          <p:cNvPr id="23" name="Picture 22">
            <a:extLst>
              <a:ext uri="{FF2B5EF4-FFF2-40B4-BE49-F238E27FC236}">
                <a16:creationId xmlns:a16="http://schemas.microsoft.com/office/drawing/2014/main" id="{609E44C3-F6BC-4E4E-9DCF-C47E0268A38F}"/>
              </a:ext>
            </a:extLst>
          </p:cNvPr>
          <p:cNvPicPr>
            <a:picLocks noChangeAspect="1"/>
          </p:cNvPicPr>
          <p:nvPr/>
        </p:nvPicPr>
        <p:blipFill>
          <a:blip r:embed="rId4"/>
          <a:stretch>
            <a:fillRect/>
          </a:stretch>
        </p:blipFill>
        <p:spPr>
          <a:xfrm>
            <a:off x="620152" y="3623172"/>
            <a:ext cx="4526977" cy="2796074"/>
          </a:xfrm>
          <a:prstGeom prst="rect">
            <a:avLst/>
          </a:prstGeom>
        </p:spPr>
      </p:pic>
      <p:pic>
        <p:nvPicPr>
          <p:cNvPr id="25" name="Picture 24">
            <a:extLst>
              <a:ext uri="{FF2B5EF4-FFF2-40B4-BE49-F238E27FC236}">
                <a16:creationId xmlns:a16="http://schemas.microsoft.com/office/drawing/2014/main" id="{924A9368-4819-9146-B28A-D558F8CC957D}"/>
              </a:ext>
            </a:extLst>
          </p:cNvPr>
          <p:cNvPicPr>
            <a:picLocks noChangeAspect="1"/>
          </p:cNvPicPr>
          <p:nvPr/>
        </p:nvPicPr>
        <p:blipFill>
          <a:blip r:embed="rId5"/>
          <a:stretch>
            <a:fillRect/>
          </a:stretch>
        </p:blipFill>
        <p:spPr>
          <a:xfrm>
            <a:off x="5218245" y="3649801"/>
            <a:ext cx="4566921" cy="2769445"/>
          </a:xfrm>
          <a:prstGeom prst="rect">
            <a:avLst/>
          </a:prstGeom>
        </p:spPr>
      </p:pic>
    </p:spTree>
    <p:extLst>
      <p:ext uri="{BB962C8B-B14F-4D97-AF65-F5344CB8AC3E}">
        <p14:creationId xmlns:p14="http://schemas.microsoft.com/office/powerpoint/2010/main" val="33801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A43D0-780E-6D46-9B75-4E60CC9AF7A2}"/>
              </a:ext>
            </a:extLst>
          </p:cNvPr>
          <p:cNvPicPr>
            <a:picLocks noChangeAspect="1"/>
          </p:cNvPicPr>
          <p:nvPr/>
        </p:nvPicPr>
        <p:blipFill>
          <a:blip r:embed="rId2"/>
          <a:stretch>
            <a:fillRect/>
          </a:stretch>
        </p:blipFill>
        <p:spPr>
          <a:xfrm>
            <a:off x="108785" y="0"/>
            <a:ext cx="9784845" cy="6858000"/>
          </a:xfrm>
          <a:prstGeom prst="rect">
            <a:avLst/>
          </a:prstGeom>
        </p:spPr>
      </p:pic>
      <p:sp>
        <p:nvSpPr>
          <p:cNvPr id="7" name="TextBox 6">
            <a:extLst>
              <a:ext uri="{FF2B5EF4-FFF2-40B4-BE49-F238E27FC236}">
                <a16:creationId xmlns:a16="http://schemas.microsoft.com/office/drawing/2014/main" id="{D0DACFFB-2919-5C4A-B8E8-B06E618AE06C}"/>
              </a:ext>
            </a:extLst>
          </p:cNvPr>
          <p:cNvSpPr txBox="1"/>
          <p:nvPr/>
        </p:nvSpPr>
        <p:spPr>
          <a:xfrm>
            <a:off x="9983755" y="93306"/>
            <a:ext cx="2102498" cy="3477875"/>
          </a:xfrm>
          <a:prstGeom prst="rect">
            <a:avLst/>
          </a:prstGeom>
          <a:noFill/>
        </p:spPr>
        <p:txBody>
          <a:bodyPr wrap="square" rtlCol="0">
            <a:spAutoFit/>
          </a:bodyPr>
          <a:lstStyle/>
          <a:p>
            <a:r>
              <a:rPr lang="en-US" sz="1100" dirty="0"/>
              <a:t>These are the CCM results (for hatchery releases) with 4yo recruits per </a:t>
            </a:r>
            <a:r>
              <a:rPr lang="en-US" sz="1100" dirty="0" err="1"/>
              <a:t>spawner</a:t>
            </a:r>
            <a:r>
              <a:rPr lang="en-US" sz="1100" dirty="0"/>
              <a:t> data on the top row and 5yo on the bottom.  Each column is a different grouping of stocks. ESU include all stocks, IMN, MFS and UPS are the different MPGs. D4_1 through D4_5 are the groupings from the hierarchical analysis on slide 1.  The terminal rho of the CCM is plotted against it’s p-value of the test that it is higher than </a:t>
            </a:r>
            <a:r>
              <a:rPr lang="en-US" sz="1100"/>
              <a:t>the minimum library rho. </a:t>
            </a:r>
            <a:endParaRPr lang="en-US" sz="1100" dirty="0"/>
          </a:p>
          <a:p>
            <a:endParaRPr lang="en-US" sz="1100" dirty="0"/>
          </a:p>
          <a:p>
            <a:r>
              <a:rPr lang="en-US" sz="1100" dirty="0"/>
              <a:t>Note that many hatchery releases (particularly the SNAK) are only significantly causally related to the the hierarchical groupings and with a higher rho. </a:t>
            </a:r>
          </a:p>
        </p:txBody>
      </p:sp>
    </p:spTree>
    <p:extLst>
      <p:ext uri="{BB962C8B-B14F-4D97-AF65-F5344CB8AC3E}">
        <p14:creationId xmlns:p14="http://schemas.microsoft.com/office/powerpoint/2010/main" val="185029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4941200" y="-13587"/>
            <a:ext cx="1885737" cy="1754326"/>
          </a:xfrm>
          <a:prstGeom prst="rect">
            <a:avLst/>
          </a:prstGeom>
          <a:noFill/>
        </p:spPr>
        <p:txBody>
          <a:bodyPr wrap="square" rtlCol="0">
            <a:spAutoFit/>
          </a:bodyPr>
          <a:lstStyle/>
          <a:p>
            <a:r>
              <a:rPr lang="en-US" sz="3600" dirty="0"/>
              <a:t>Middle Fork Salmon</a:t>
            </a:r>
          </a:p>
        </p:txBody>
      </p:sp>
      <p:pic>
        <p:nvPicPr>
          <p:cNvPr id="5" name="Picture 4">
            <a:extLst>
              <a:ext uri="{FF2B5EF4-FFF2-40B4-BE49-F238E27FC236}">
                <a16:creationId xmlns:a16="http://schemas.microsoft.com/office/drawing/2014/main" id="{44FF567D-65EC-ED44-BDE6-0FC98F2A27A7}"/>
              </a:ext>
            </a:extLst>
          </p:cNvPr>
          <p:cNvPicPr>
            <a:picLocks noChangeAspect="1"/>
          </p:cNvPicPr>
          <p:nvPr/>
        </p:nvPicPr>
        <p:blipFill>
          <a:blip r:embed="rId2"/>
          <a:stretch>
            <a:fillRect/>
          </a:stretch>
        </p:blipFill>
        <p:spPr>
          <a:xfrm rot="5400000">
            <a:off x="-641105" y="1056480"/>
            <a:ext cx="6680350" cy="4676245"/>
          </a:xfrm>
          <a:prstGeom prst="rect">
            <a:avLst/>
          </a:prstGeom>
        </p:spPr>
      </p:pic>
      <p:pic>
        <p:nvPicPr>
          <p:cNvPr id="6" name="Picture 5">
            <a:extLst>
              <a:ext uri="{FF2B5EF4-FFF2-40B4-BE49-F238E27FC236}">
                <a16:creationId xmlns:a16="http://schemas.microsoft.com/office/drawing/2014/main" id="{CB52C000-DCE1-684E-B3D9-F991CB0C7EB3}"/>
              </a:ext>
            </a:extLst>
          </p:cNvPr>
          <p:cNvPicPr>
            <a:picLocks noChangeAspect="1"/>
          </p:cNvPicPr>
          <p:nvPr/>
        </p:nvPicPr>
        <p:blipFill>
          <a:blip r:embed="rId3"/>
          <a:stretch>
            <a:fillRect/>
          </a:stretch>
        </p:blipFill>
        <p:spPr>
          <a:xfrm rot="5400000">
            <a:off x="5992471" y="951742"/>
            <a:ext cx="6803572" cy="4762500"/>
          </a:xfrm>
          <a:prstGeom prst="rect">
            <a:avLst/>
          </a:prstGeom>
        </p:spPr>
      </p:pic>
      <p:sp>
        <p:nvSpPr>
          <p:cNvPr id="7" name="TextBox 6">
            <a:extLst>
              <a:ext uri="{FF2B5EF4-FFF2-40B4-BE49-F238E27FC236}">
                <a16:creationId xmlns:a16="http://schemas.microsoft.com/office/drawing/2014/main" id="{75D77710-1F42-2B44-A3D9-A333E38954C6}"/>
              </a:ext>
            </a:extLst>
          </p:cNvPr>
          <p:cNvSpPr txBox="1"/>
          <p:nvPr/>
        </p:nvSpPr>
        <p:spPr>
          <a:xfrm>
            <a:off x="6795080" y="3624926"/>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216668" y="1241530"/>
            <a:ext cx="2017229" cy="24362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8061759" y="3586169"/>
            <a:ext cx="3572778" cy="327183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6843104" y="184666"/>
            <a:ext cx="4310170"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D13D269-AEE1-1641-945B-031E89413BF9}"/>
              </a:ext>
            </a:extLst>
          </p:cNvPr>
          <p:cNvCxnSpPr>
            <a:cxnSpLocks/>
          </p:cNvCxnSpPr>
          <p:nvPr/>
        </p:nvCxnSpPr>
        <p:spPr>
          <a:xfrm>
            <a:off x="4648506" y="8385"/>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152815C-4CA0-F144-B462-51847A4D9AEB}"/>
              </a:ext>
            </a:extLst>
          </p:cNvPr>
          <p:cNvCxnSpPr>
            <a:cxnSpLocks/>
          </p:cNvCxnSpPr>
          <p:nvPr/>
        </p:nvCxnSpPr>
        <p:spPr>
          <a:xfrm>
            <a:off x="11557580"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8C61D298-5BB9-0D4E-8213-19E3EEB80081}"/>
              </a:ext>
            </a:extLst>
          </p:cNvPr>
          <p:cNvSpPr txBox="1"/>
          <p:nvPr/>
        </p:nvSpPr>
        <p:spPr>
          <a:xfrm>
            <a:off x="299251" y="2162076"/>
            <a:ext cx="1065600" cy="369332"/>
          </a:xfrm>
          <a:prstGeom prst="rect">
            <a:avLst/>
          </a:prstGeom>
          <a:noFill/>
        </p:spPr>
        <p:txBody>
          <a:bodyPr wrap="square" rtlCol="0">
            <a:spAutoFit/>
          </a:bodyPr>
          <a:lstStyle/>
          <a:p>
            <a:r>
              <a:rPr lang="en-US" dirty="0">
                <a:solidFill>
                  <a:schemeClr val="accent1"/>
                </a:solidFill>
              </a:rPr>
              <a:t>MFS_1</a:t>
            </a:r>
          </a:p>
        </p:txBody>
      </p:sp>
      <p:sp>
        <p:nvSpPr>
          <p:cNvPr id="17" name="TextBox 16">
            <a:extLst>
              <a:ext uri="{FF2B5EF4-FFF2-40B4-BE49-F238E27FC236}">
                <a16:creationId xmlns:a16="http://schemas.microsoft.com/office/drawing/2014/main" id="{57B60558-3D5E-224E-9AD3-3AC56D469B9F}"/>
              </a:ext>
            </a:extLst>
          </p:cNvPr>
          <p:cNvSpPr txBox="1"/>
          <p:nvPr/>
        </p:nvSpPr>
        <p:spPr>
          <a:xfrm>
            <a:off x="7872168" y="454896"/>
            <a:ext cx="1065600" cy="369332"/>
          </a:xfrm>
          <a:prstGeom prst="rect">
            <a:avLst/>
          </a:prstGeom>
          <a:noFill/>
        </p:spPr>
        <p:txBody>
          <a:bodyPr wrap="square" rtlCol="0">
            <a:spAutoFit/>
          </a:bodyPr>
          <a:lstStyle/>
          <a:p>
            <a:r>
              <a:rPr lang="en-US" dirty="0">
                <a:solidFill>
                  <a:schemeClr val="accent2"/>
                </a:solidFill>
              </a:rPr>
              <a:t>MFS_1</a:t>
            </a:r>
          </a:p>
        </p:txBody>
      </p:sp>
      <p:sp>
        <p:nvSpPr>
          <p:cNvPr id="18" name="TextBox 17">
            <a:extLst>
              <a:ext uri="{FF2B5EF4-FFF2-40B4-BE49-F238E27FC236}">
                <a16:creationId xmlns:a16="http://schemas.microsoft.com/office/drawing/2014/main" id="{3E9BDF3C-EDCC-8247-B4D7-E65D13CC44F7}"/>
              </a:ext>
            </a:extLst>
          </p:cNvPr>
          <p:cNvSpPr txBox="1"/>
          <p:nvPr/>
        </p:nvSpPr>
        <p:spPr>
          <a:xfrm>
            <a:off x="8465389" y="4040425"/>
            <a:ext cx="1065600" cy="369332"/>
          </a:xfrm>
          <a:prstGeom prst="rect">
            <a:avLst/>
          </a:prstGeom>
          <a:noFill/>
        </p:spPr>
        <p:txBody>
          <a:bodyPr wrap="square" rtlCol="0">
            <a:spAutoFit/>
          </a:bodyPr>
          <a:lstStyle/>
          <a:p>
            <a:r>
              <a:rPr lang="en-US" dirty="0">
                <a:solidFill>
                  <a:schemeClr val="accent2"/>
                </a:solidFill>
              </a:rPr>
              <a:t>MFS_2</a:t>
            </a:r>
          </a:p>
        </p:txBody>
      </p:sp>
      <p:sp>
        <p:nvSpPr>
          <p:cNvPr id="21" name="TextBox 20">
            <a:extLst>
              <a:ext uri="{FF2B5EF4-FFF2-40B4-BE49-F238E27FC236}">
                <a16:creationId xmlns:a16="http://schemas.microsoft.com/office/drawing/2014/main" id="{3507ABFE-D0C5-D744-BD5A-A0154D184197}"/>
              </a:ext>
            </a:extLst>
          </p:cNvPr>
          <p:cNvSpPr txBox="1"/>
          <p:nvPr/>
        </p:nvSpPr>
        <p:spPr>
          <a:xfrm>
            <a:off x="5005337" y="2459676"/>
            <a:ext cx="1821600" cy="646331"/>
          </a:xfrm>
          <a:prstGeom prst="rect">
            <a:avLst/>
          </a:prstGeom>
          <a:noFill/>
        </p:spPr>
        <p:txBody>
          <a:bodyPr wrap="square" rtlCol="0">
            <a:spAutoFit/>
          </a:bodyPr>
          <a:lstStyle/>
          <a:p>
            <a:r>
              <a:rPr lang="en-US" sz="1200" dirty="0"/>
              <a:t>Loon Creek and Marsh creek are very similar for rec4 but not for rec5.</a:t>
            </a:r>
          </a:p>
        </p:txBody>
      </p:sp>
      <p:sp>
        <p:nvSpPr>
          <p:cNvPr id="16" name="Oval 15">
            <a:extLst>
              <a:ext uri="{FF2B5EF4-FFF2-40B4-BE49-F238E27FC236}">
                <a16:creationId xmlns:a16="http://schemas.microsoft.com/office/drawing/2014/main" id="{D2AF4744-8D82-8E43-8B7D-196760D8ECBF}"/>
              </a:ext>
            </a:extLst>
          </p:cNvPr>
          <p:cNvSpPr/>
          <p:nvPr/>
        </p:nvSpPr>
        <p:spPr>
          <a:xfrm>
            <a:off x="1204575" y="3310982"/>
            <a:ext cx="2906508" cy="342379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22D175E-42BB-2F46-937D-F8BC58E92F64}"/>
              </a:ext>
            </a:extLst>
          </p:cNvPr>
          <p:cNvSpPr txBox="1"/>
          <p:nvPr/>
        </p:nvSpPr>
        <p:spPr>
          <a:xfrm>
            <a:off x="1287157" y="4231528"/>
            <a:ext cx="1535361" cy="369332"/>
          </a:xfrm>
          <a:prstGeom prst="rect">
            <a:avLst/>
          </a:prstGeom>
          <a:noFill/>
        </p:spPr>
        <p:txBody>
          <a:bodyPr wrap="square" rtlCol="0">
            <a:spAutoFit/>
          </a:bodyPr>
          <a:lstStyle/>
          <a:p>
            <a:r>
              <a:rPr lang="en-US" dirty="0">
                <a:solidFill>
                  <a:schemeClr val="accent1"/>
                </a:solidFill>
              </a:rPr>
              <a:t>MFS_2</a:t>
            </a:r>
          </a:p>
        </p:txBody>
      </p:sp>
    </p:spTree>
    <p:extLst>
      <p:ext uri="{BB962C8B-B14F-4D97-AF65-F5344CB8AC3E}">
        <p14:creationId xmlns:p14="http://schemas.microsoft.com/office/powerpoint/2010/main" val="420186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1BF2A-E1AD-3E4F-ACA7-CE7693021B68}"/>
              </a:ext>
            </a:extLst>
          </p:cNvPr>
          <p:cNvSpPr txBox="1"/>
          <p:nvPr/>
        </p:nvSpPr>
        <p:spPr>
          <a:xfrm>
            <a:off x="9799200" y="100800"/>
            <a:ext cx="2246400" cy="1200329"/>
          </a:xfrm>
          <a:prstGeom prst="rect">
            <a:avLst/>
          </a:prstGeom>
          <a:noFill/>
        </p:spPr>
        <p:txBody>
          <a:bodyPr wrap="square" rtlCol="0">
            <a:spAutoFit/>
          </a:bodyPr>
          <a:lstStyle/>
          <a:p>
            <a:r>
              <a:rPr lang="en-US" sz="1200" dirty="0"/>
              <a:t>For Rec4, the smaller clusters show additional causal variables</a:t>
            </a:r>
          </a:p>
          <a:p>
            <a:endParaRPr lang="en-US" sz="1200" dirty="0"/>
          </a:p>
          <a:p>
            <a:r>
              <a:rPr lang="en-US" sz="1200" dirty="0"/>
              <a:t>For 5-year old recruits the effects are significant in the smaller clusters and with a higher rho. </a:t>
            </a:r>
          </a:p>
        </p:txBody>
      </p:sp>
      <p:pic>
        <p:nvPicPr>
          <p:cNvPr id="5" name="Picture 4">
            <a:extLst>
              <a:ext uri="{FF2B5EF4-FFF2-40B4-BE49-F238E27FC236}">
                <a16:creationId xmlns:a16="http://schemas.microsoft.com/office/drawing/2014/main" id="{176C22F0-70EA-D945-80BC-602AAC0F47D0}"/>
              </a:ext>
            </a:extLst>
          </p:cNvPr>
          <p:cNvPicPr>
            <a:picLocks noChangeAspect="1"/>
          </p:cNvPicPr>
          <p:nvPr/>
        </p:nvPicPr>
        <p:blipFill>
          <a:blip r:embed="rId2"/>
          <a:stretch>
            <a:fillRect/>
          </a:stretch>
        </p:blipFill>
        <p:spPr>
          <a:xfrm>
            <a:off x="27409" y="0"/>
            <a:ext cx="9771791" cy="6858000"/>
          </a:xfrm>
          <a:prstGeom prst="rect">
            <a:avLst/>
          </a:prstGeom>
        </p:spPr>
      </p:pic>
    </p:spTree>
    <p:extLst>
      <p:ext uri="{BB962C8B-B14F-4D97-AF65-F5344CB8AC3E}">
        <p14:creationId xmlns:p14="http://schemas.microsoft.com/office/powerpoint/2010/main" val="393703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0D6A5-2192-6C4B-8899-A22C15CD8446}"/>
              </a:ext>
            </a:extLst>
          </p:cNvPr>
          <p:cNvPicPr>
            <a:picLocks noChangeAspect="1"/>
          </p:cNvPicPr>
          <p:nvPr/>
        </p:nvPicPr>
        <p:blipFill>
          <a:blip r:embed="rId2"/>
          <a:stretch>
            <a:fillRect/>
          </a:stretch>
        </p:blipFill>
        <p:spPr>
          <a:xfrm rot="5400000">
            <a:off x="6462831" y="956291"/>
            <a:ext cx="6740198" cy="4718139"/>
          </a:xfrm>
          <a:prstGeom prst="rect">
            <a:avLst/>
          </a:prstGeom>
        </p:spPr>
      </p:pic>
      <p:pic>
        <p:nvPicPr>
          <p:cNvPr id="2" name="Picture 1">
            <a:extLst>
              <a:ext uri="{FF2B5EF4-FFF2-40B4-BE49-F238E27FC236}">
                <a16:creationId xmlns:a16="http://schemas.microsoft.com/office/drawing/2014/main" id="{9422C36F-2A0B-C74D-B12B-9ABC1759D6DC}"/>
              </a:ext>
            </a:extLst>
          </p:cNvPr>
          <p:cNvPicPr>
            <a:picLocks noChangeAspect="1"/>
          </p:cNvPicPr>
          <p:nvPr/>
        </p:nvPicPr>
        <p:blipFill>
          <a:blip r:embed="rId3"/>
          <a:stretch>
            <a:fillRect/>
          </a:stretch>
        </p:blipFill>
        <p:spPr>
          <a:xfrm rot="5400000">
            <a:off x="-926375" y="952162"/>
            <a:ext cx="6712661" cy="4698862"/>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984082" y="8385"/>
            <a:ext cx="3077677" cy="1446550"/>
          </a:xfrm>
          <a:prstGeom prst="rect">
            <a:avLst/>
          </a:prstGeom>
          <a:noFill/>
        </p:spPr>
        <p:txBody>
          <a:bodyPr wrap="square" rtlCol="0">
            <a:spAutoFit/>
          </a:bodyPr>
          <a:lstStyle/>
          <a:p>
            <a:r>
              <a:rPr lang="en-US" sz="4400" dirty="0"/>
              <a:t>Upper Salmon</a:t>
            </a:r>
          </a:p>
        </p:txBody>
      </p:sp>
      <p:sp>
        <p:nvSpPr>
          <p:cNvPr id="7" name="TextBox 6">
            <a:extLst>
              <a:ext uri="{FF2B5EF4-FFF2-40B4-BE49-F238E27FC236}">
                <a16:creationId xmlns:a16="http://schemas.microsoft.com/office/drawing/2014/main" id="{75D77710-1F42-2B44-A3D9-A333E38954C6}"/>
              </a:ext>
            </a:extLst>
          </p:cNvPr>
          <p:cNvSpPr txBox="1"/>
          <p:nvPr/>
        </p:nvSpPr>
        <p:spPr>
          <a:xfrm>
            <a:off x="7750305" y="4781937"/>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113735" y="165562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505326" y="2283852"/>
            <a:ext cx="3801979" cy="442856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7279706" y="-54739"/>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43B926-8198-5546-A85E-F244CAA4E703}"/>
              </a:ext>
            </a:extLst>
          </p:cNvPr>
          <p:cNvCxnSpPr>
            <a:cxnSpLocks/>
          </p:cNvCxnSpPr>
          <p:nvPr/>
        </p:nvCxnSpPr>
        <p:spPr>
          <a:xfrm>
            <a:off x="11480145"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FB2848D-15B9-EA4B-95FD-BAD77EA991C7}"/>
              </a:ext>
            </a:extLst>
          </p:cNvPr>
          <p:cNvCxnSpPr>
            <a:cxnSpLocks/>
          </p:cNvCxnSpPr>
          <p:nvPr/>
        </p:nvCxnSpPr>
        <p:spPr>
          <a:xfrm>
            <a:off x="3914389" y="838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17806F5-1901-E84E-BE6D-2E9FF6AB7692}"/>
              </a:ext>
            </a:extLst>
          </p:cNvPr>
          <p:cNvSpPr txBox="1"/>
          <p:nvPr/>
        </p:nvSpPr>
        <p:spPr>
          <a:xfrm>
            <a:off x="7904034" y="826675"/>
            <a:ext cx="1065600" cy="369332"/>
          </a:xfrm>
          <a:prstGeom prst="rect">
            <a:avLst/>
          </a:prstGeom>
          <a:noFill/>
        </p:spPr>
        <p:txBody>
          <a:bodyPr wrap="square" rtlCol="0">
            <a:spAutoFit/>
          </a:bodyPr>
          <a:lstStyle/>
          <a:p>
            <a:r>
              <a:rPr lang="en-US" dirty="0">
                <a:solidFill>
                  <a:schemeClr val="accent2"/>
                </a:solidFill>
              </a:rPr>
              <a:t>UPS_1</a:t>
            </a:r>
          </a:p>
        </p:txBody>
      </p:sp>
      <p:sp>
        <p:nvSpPr>
          <p:cNvPr id="19" name="TextBox 18">
            <a:extLst>
              <a:ext uri="{FF2B5EF4-FFF2-40B4-BE49-F238E27FC236}">
                <a16:creationId xmlns:a16="http://schemas.microsoft.com/office/drawing/2014/main" id="{B86745BF-2688-154C-A72B-CA40FCEDD6CB}"/>
              </a:ext>
            </a:extLst>
          </p:cNvPr>
          <p:cNvSpPr txBox="1"/>
          <p:nvPr/>
        </p:nvSpPr>
        <p:spPr>
          <a:xfrm>
            <a:off x="883155" y="3147186"/>
            <a:ext cx="1065600" cy="369332"/>
          </a:xfrm>
          <a:prstGeom prst="rect">
            <a:avLst/>
          </a:prstGeom>
          <a:noFill/>
        </p:spPr>
        <p:txBody>
          <a:bodyPr wrap="square" rtlCol="0">
            <a:spAutoFit/>
          </a:bodyPr>
          <a:lstStyle/>
          <a:p>
            <a:r>
              <a:rPr lang="en-US" dirty="0">
                <a:solidFill>
                  <a:schemeClr val="accent1"/>
                </a:solidFill>
              </a:rPr>
              <a:t>UPS_2</a:t>
            </a:r>
          </a:p>
        </p:txBody>
      </p:sp>
      <p:sp>
        <p:nvSpPr>
          <p:cNvPr id="20" name="TextBox 19">
            <a:extLst>
              <a:ext uri="{FF2B5EF4-FFF2-40B4-BE49-F238E27FC236}">
                <a16:creationId xmlns:a16="http://schemas.microsoft.com/office/drawing/2014/main" id="{1BD45BCF-19E8-DC4F-BF8A-BCCB9EEAF640}"/>
              </a:ext>
            </a:extLst>
          </p:cNvPr>
          <p:cNvSpPr txBox="1"/>
          <p:nvPr/>
        </p:nvSpPr>
        <p:spPr>
          <a:xfrm>
            <a:off x="5070960" y="1655626"/>
            <a:ext cx="1821600" cy="830997"/>
          </a:xfrm>
          <a:prstGeom prst="rect">
            <a:avLst/>
          </a:prstGeom>
          <a:noFill/>
        </p:spPr>
        <p:txBody>
          <a:bodyPr wrap="square" rtlCol="0">
            <a:spAutoFit/>
          </a:bodyPr>
          <a:lstStyle/>
          <a:p>
            <a:r>
              <a:rPr lang="en-US" sz="1200" dirty="0"/>
              <a:t>The Salmon River above and below Redfish Lake are very similar for rec5 but not for rec4.</a:t>
            </a:r>
          </a:p>
        </p:txBody>
      </p:sp>
      <p:sp>
        <p:nvSpPr>
          <p:cNvPr id="15" name="Oval 14">
            <a:extLst>
              <a:ext uri="{FF2B5EF4-FFF2-40B4-BE49-F238E27FC236}">
                <a16:creationId xmlns:a16="http://schemas.microsoft.com/office/drawing/2014/main" id="{8EA673F7-D004-A743-8B0F-4D3A798DB1AA}"/>
              </a:ext>
            </a:extLst>
          </p:cNvPr>
          <p:cNvSpPr/>
          <p:nvPr/>
        </p:nvSpPr>
        <p:spPr>
          <a:xfrm>
            <a:off x="491874" y="81466"/>
            <a:ext cx="2710662" cy="171016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394EBE9-CCC2-CB46-8C1E-4C3EEA199469}"/>
              </a:ext>
            </a:extLst>
          </p:cNvPr>
          <p:cNvSpPr txBox="1"/>
          <p:nvPr/>
        </p:nvSpPr>
        <p:spPr>
          <a:xfrm>
            <a:off x="611458" y="642009"/>
            <a:ext cx="1065600" cy="369332"/>
          </a:xfrm>
          <a:prstGeom prst="rect">
            <a:avLst/>
          </a:prstGeom>
          <a:noFill/>
        </p:spPr>
        <p:txBody>
          <a:bodyPr wrap="square" rtlCol="0">
            <a:spAutoFit/>
          </a:bodyPr>
          <a:lstStyle/>
          <a:p>
            <a:r>
              <a:rPr lang="en-US" dirty="0">
                <a:solidFill>
                  <a:schemeClr val="accent1"/>
                </a:solidFill>
              </a:rPr>
              <a:t>UPS_1</a:t>
            </a:r>
          </a:p>
        </p:txBody>
      </p:sp>
      <p:sp>
        <p:nvSpPr>
          <p:cNvPr id="21" name="Oval 20">
            <a:extLst>
              <a:ext uri="{FF2B5EF4-FFF2-40B4-BE49-F238E27FC236}">
                <a16:creationId xmlns:a16="http://schemas.microsoft.com/office/drawing/2014/main" id="{E8BB8EEF-55FB-C140-8F90-E952F0DE1773}"/>
              </a:ext>
            </a:extLst>
          </p:cNvPr>
          <p:cNvSpPr/>
          <p:nvPr/>
        </p:nvSpPr>
        <p:spPr>
          <a:xfrm>
            <a:off x="8368808" y="2186656"/>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3653F1-8161-6943-B328-61BEC09C8862}"/>
              </a:ext>
            </a:extLst>
          </p:cNvPr>
          <p:cNvSpPr txBox="1"/>
          <p:nvPr/>
        </p:nvSpPr>
        <p:spPr>
          <a:xfrm>
            <a:off x="8993136" y="3068070"/>
            <a:ext cx="1065600" cy="369332"/>
          </a:xfrm>
          <a:prstGeom prst="rect">
            <a:avLst/>
          </a:prstGeom>
          <a:noFill/>
        </p:spPr>
        <p:txBody>
          <a:bodyPr wrap="square" rtlCol="0">
            <a:spAutoFit/>
          </a:bodyPr>
          <a:lstStyle/>
          <a:p>
            <a:r>
              <a:rPr lang="en-US" dirty="0">
                <a:solidFill>
                  <a:schemeClr val="accent2"/>
                </a:solidFill>
              </a:rPr>
              <a:t>UPS_2</a:t>
            </a:r>
          </a:p>
        </p:txBody>
      </p:sp>
      <p:sp>
        <p:nvSpPr>
          <p:cNvPr id="23" name="Oval 22">
            <a:extLst>
              <a:ext uri="{FF2B5EF4-FFF2-40B4-BE49-F238E27FC236}">
                <a16:creationId xmlns:a16="http://schemas.microsoft.com/office/drawing/2014/main" id="{B1307145-C26A-F34F-AFCB-174A0542DD25}"/>
              </a:ext>
            </a:extLst>
          </p:cNvPr>
          <p:cNvSpPr/>
          <p:nvPr/>
        </p:nvSpPr>
        <p:spPr>
          <a:xfrm>
            <a:off x="8969634" y="4590352"/>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F46D411-1F34-9C49-8D9A-0902934A1C38}"/>
              </a:ext>
            </a:extLst>
          </p:cNvPr>
          <p:cNvSpPr txBox="1"/>
          <p:nvPr/>
        </p:nvSpPr>
        <p:spPr>
          <a:xfrm>
            <a:off x="9593962" y="5471766"/>
            <a:ext cx="1065600" cy="369332"/>
          </a:xfrm>
          <a:prstGeom prst="rect">
            <a:avLst/>
          </a:prstGeom>
          <a:noFill/>
        </p:spPr>
        <p:txBody>
          <a:bodyPr wrap="square" rtlCol="0">
            <a:spAutoFit/>
          </a:bodyPr>
          <a:lstStyle/>
          <a:p>
            <a:r>
              <a:rPr lang="en-US" dirty="0">
                <a:solidFill>
                  <a:schemeClr val="accent2"/>
                </a:solidFill>
              </a:rPr>
              <a:t>UPS_3</a:t>
            </a:r>
          </a:p>
        </p:txBody>
      </p:sp>
    </p:spTree>
    <p:extLst>
      <p:ext uri="{BB962C8B-B14F-4D97-AF65-F5344CB8AC3E}">
        <p14:creationId xmlns:p14="http://schemas.microsoft.com/office/powerpoint/2010/main" val="1594695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EAB898-6F43-CE4F-9AE8-8F1520B02B42}"/>
              </a:ext>
            </a:extLst>
          </p:cNvPr>
          <p:cNvSpPr txBox="1"/>
          <p:nvPr/>
        </p:nvSpPr>
        <p:spPr>
          <a:xfrm>
            <a:off x="9504000" y="662400"/>
            <a:ext cx="2296800" cy="923330"/>
          </a:xfrm>
          <a:prstGeom prst="rect">
            <a:avLst/>
          </a:prstGeom>
          <a:noFill/>
        </p:spPr>
        <p:txBody>
          <a:bodyPr wrap="square" rtlCol="0">
            <a:spAutoFit/>
          </a:bodyPr>
          <a:lstStyle/>
          <a:p>
            <a:r>
              <a:rPr lang="en-US" dirty="0"/>
              <a:t>Different variables are causal for rec5 in the smaller USP clusters</a:t>
            </a:r>
          </a:p>
        </p:txBody>
      </p:sp>
      <p:pic>
        <p:nvPicPr>
          <p:cNvPr id="7" name="Picture 6">
            <a:extLst>
              <a:ext uri="{FF2B5EF4-FFF2-40B4-BE49-F238E27FC236}">
                <a16:creationId xmlns:a16="http://schemas.microsoft.com/office/drawing/2014/main" id="{CB17F1FD-6B92-3D46-A196-3BC76F65E9EC}"/>
              </a:ext>
            </a:extLst>
          </p:cNvPr>
          <p:cNvPicPr>
            <a:picLocks noChangeAspect="1"/>
          </p:cNvPicPr>
          <p:nvPr/>
        </p:nvPicPr>
        <p:blipFill>
          <a:blip r:embed="rId2"/>
          <a:stretch>
            <a:fillRect/>
          </a:stretch>
        </p:blipFill>
        <p:spPr>
          <a:xfrm>
            <a:off x="-260513" y="0"/>
            <a:ext cx="9764513" cy="6858000"/>
          </a:xfrm>
          <a:prstGeom prst="rect">
            <a:avLst/>
          </a:prstGeom>
        </p:spPr>
      </p:pic>
    </p:spTree>
    <p:extLst>
      <p:ext uri="{BB962C8B-B14F-4D97-AF65-F5344CB8AC3E}">
        <p14:creationId xmlns:p14="http://schemas.microsoft.com/office/powerpoint/2010/main" val="285736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E01F54-5629-7943-884A-485A2FA7A6EF}"/>
              </a:ext>
            </a:extLst>
          </p:cNvPr>
          <p:cNvPicPr>
            <a:picLocks noChangeAspect="1"/>
          </p:cNvPicPr>
          <p:nvPr/>
        </p:nvPicPr>
        <p:blipFill>
          <a:blip r:embed="rId2"/>
          <a:stretch>
            <a:fillRect/>
          </a:stretch>
        </p:blipFill>
        <p:spPr>
          <a:xfrm rot="5400000">
            <a:off x="6420772" y="1114049"/>
            <a:ext cx="6858724" cy="4683732"/>
          </a:xfrm>
          <a:prstGeom prst="rect">
            <a:avLst/>
          </a:prstGeom>
        </p:spPr>
      </p:pic>
      <p:pic>
        <p:nvPicPr>
          <p:cNvPr id="6" name="Picture 5">
            <a:extLst>
              <a:ext uri="{FF2B5EF4-FFF2-40B4-BE49-F238E27FC236}">
                <a16:creationId xmlns:a16="http://schemas.microsoft.com/office/drawing/2014/main" id="{4FD44CA0-81F9-8B49-BA4F-A45BF68D2AF9}"/>
              </a:ext>
            </a:extLst>
          </p:cNvPr>
          <p:cNvPicPr>
            <a:picLocks noChangeAspect="1"/>
          </p:cNvPicPr>
          <p:nvPr/>
        </p:nvPicPr>
        <p:blipFill>
          <a:blip r:embed="rId3"/>
          <a:stretch>
            <a:fillRect/>
          </a:stretch>
        </p:blipFill>
        <p:spPr>
          <a:xfrm rot="5400000">
            <a:off x="-695148" y="1079500"/>
            <a:ext cx="6783377" cy="4773625"/>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889507" y="96123"/>
            <a:ext cx="3077677" cy="769441"/>
          </a:xfrm>
          <a:prstGeom prst="rect">
            <a:avLst/>
          </a:prstGeom>
          <a:noFill/>
        </p:spPr>
        <p:txBody>
          <a:bodyPr wrap="square" rtlCol="0">
            <a:spAutoFit/>
          </a:bodyPr>
          <a:lstStyle/>
          <a:p>
            <a:r>
              <a:rPr lang="en-US" sz="4400" dirty="0" err="1"/>
              <a:t>Imnaha</a:t>
            </a:r>
            <a:endParaRPr lang="en-US" sz="4400" dirty="0"/>
          </a:p>
        </p:txBody>
      </p:sp>
      <p:sp>
        <p:nvSpPr>
          <p:cNvPr id="7" name="TextBox 6">
            <a:extLst>
              <a:ext uri="{FF2B5EF4-FFF2-40B4-BE49-F238E27FC236}">
                <a16:creationId xmlns:a16="http://schemas.microsoft.com/office/drawing/2014/main" id="{75D77710-1F42-2B44-A3D9-A333E38954C6}"/>
              </a:ext>
            </a:extLst>
          </p:cNvPr>
          <p:cNvSpPr txBox="1"/>
          <p:nvPr/>
        </p:nvSpPr>
        <p:spPr>
          <a:xfrm>
            <a:off x="7408786" y="369331"/>
            <a:ext cx="1538839" cy="1200329"/>
          </a:xfrm>
          <a:prstGeom prst="rect">
            <a:avLst/>
          </a:prstGeom>
          <a:noFill/>
          <a:ln>
            <a:noFill/>
          </a:ln>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p>
        </p:txBody>
      </p:sp>
      <p:sp>
        <p:nvSpPr>
          <p:cNvPr id="10" name="Oval 9">
            <a:extLst>
              <a:ext uri="{FF2B5EF4-FFF2-40B4-BE49-F238E27FC236}">
                <a16:creationId xmlns:a16="http://schemas.microsoft.com/office/drawing/2014/main" id="{4BAF52D1-2F7F-9B40-A960-0211B436E16C}"/>
              </a:ext>
            </a:extLst>
          </p:cNvPr>
          <p:cNvSpPr/>
          <p:nvPr/>
        </p:nvSpPr>
        <p:spPr>
          <a:xfrm>
            <a:off x="952455" y="3697522"/>
            <a:ext cx="3481612" cy="319109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7805615" y="3597646"/>
            <a:ext cx="3509109" cy="326425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30848CBF-F22D-0D45-8D8C-9B14F5B51FB4}"/>
              </a:ext>
            </a:extLst>
          </p:cNvPr>
          <p:cNvSpPr/>
          <p:nvPr/>
        </p:nvSpPr>
        <p:spPr>
          <a:xfrm>
            <a:off x="8682307" y="-77065"/>
            <a:ext cx="2690233"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cxnSp>
        <p:nvCxnSpPr>
          <p:cNvPr id="13" name="Straight Connector 12">
            <a:extLst>
              <a:ext uri="{FF2B5EF4-FFF2-40B4-BE49-F238E27FC236}">
                <a16:creationId xmlns:a16="http://schemas.microsoft.com/office/drawing/2014/main" id="{962BD325-AE50-AD4B-B597-6472702B251B}"/>
              </a:ext>
            </a:extLst>
          </p:cNvPr>
          <p:cNvCxnSpPr>
            <a:cxnSpLocks/>
          </p:cNvCxnSpPr>
          <p:nvPr/>
        </p:nvCxnSpPr>
        <p:spPr>
          <a:xfrm>
            <a:off x="4317345" y="8384"/>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8211EEF-DF54-EE43-AC82-A3676CCB0049}"/>
              </a:ext>
            </a:extLst>
          </p:cNvPr>
          <p:cNvCxnSpPr>
            <a:cxnSpLocks/>
          </p:cNvCxnSpPr>
          <p:nvPr/>
        </p:nvCxnSpPr>
        <p:spPr>
          <a:xfrm>
            <a:off x="10991759" y="2655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CCCD33D3-C010-CF40-9AE2-AE62E2EB37D8}"/>
              </a:ext>
            </a:extLst>
          </p:cNvPr>
          <p:cNvSpPr txBox="1"/>
          <p:nvPr/>
        </p:nvSpPr>
        <p:spPr>
          <a:xfrm>
            <a:off x="1684800" y="1893000"/>
            <a:ext cx="1065600" cy="369332"/>
          </a:xfrm>
          <a:prstGeom prst="rect">
            <a:avLst/>
          </a:prstGeom>
          <a:noFill/>
        </p:spPr>
        <p:txBody>
          <a:bodyPr wrap="square" rtlCol="0">
            <a:spAutoFit/>
          </a:bodyPr>
          <a:lstStyle/>
          <a:p>
            <a:r>
              <a:rPr lang="en-US" dirty="0">
                <a:solidFill>
                  <a:schemeClr val="accent1"/>
                </a:solidFill>
              </a:rPr>
              <a:t>IMN_1</a:t>
            </a:r>
          </a:p>
        </p:txBody>
      </p:sp>
      <p:sp>
        <p:nvSpPr>
          <p:cNvPr id="16" name="TextBox 15">
            <a:extLst>
              <a:ext uri="{FF2B5EF4-FFF2-40B4-BE49-F238E27FC236}">
                <a16:creationId xmlns:a16="http://schemas.microsoft.com/office/drawing/2014/main" id="{DD62EA5D-D936-554C-8964-149E37ACB305}"/>
              </a:ext>
            </a:extLst>
          </p:cNvPr>
          <p:cNvSpPr txBox="1"/>
          <p:nvPr/>
        </p:nvSpPr>
        <p:spPr>
          <a:xfrm>
            <a:off x="9312224" y="784830"/>
            <a:ext cx="1065600" cy="369332"/>
          </a:xfrm>
          <a:prstGeom prst="rect">
            <a:avLst/>
          </a:prstGeom>
          <a:noFill/>
          <a:ln>
            <a:noFill/>
          </a:ln>
        </p:spPr>
        <p:txBody>
          <a:bodyPr wrap="square" rtlCol="0">
            <a:spAutoFit/>
          </a:bodyPr>
          <a:lstStyle/>
          <a:p>
            <a:r>
              <a:rPr lang="en-US" dirty="0">
                <a:solidFill>
                  <a:schemeClr val="accent2"/>
                </a:solidFill>
              </a:rPr>
              <a:t>IMN_1</a:t>
            </a:r>
          </a:p>
        </p:txBody>
      </p:sp>
      <p:sp>
        <p:nvSpPr>
          <p:cNvPr id="17" name="TextBox 16">
            <a:extLst>
              <a:ext uri="{FF2B5EF4-FFF2-40B4-BE49-F238E27FC236}">
                <a16:creationId xmlns:a16="http://schemas.microsoft.com/office/drawing/2014/main" id="{E1CE5ACB-FA08-9F43-81E1-73A947BACF49}"/>
              </a:ext>
            </a:extLst>
          </p:cNvPr>
          <p:cNvSpPr txBox="1"/>
          <p:nvPr/>
        </p:nvSpPr>
        <p:spPr>
          <a:xfrm>
            <a:off x="9312224" y="3651256"/>
            <a:ext cx="1065600" cy="369332"/>
          </a:xfrm>
          <a:prstGeom prst="rect">
            <a:avLst/>
          </a:prstGeom>
          <a:noFill/>
          <a:ln>
            <a:noFill/>
          </a:ln>
        </p:spPr>
        <p:txBody>
          <a:bodyPr wrap="square" rtlCol="0">
            <a:spAutoFit/>
          </a:bodyPr>
          <a:lstStyle/>
          <a:p>
            <a:r>
              <a:rPr lang="en-US" dirty="0">
                <a:solidFill>
                  <a:schemeClr val="accent2"/>
                </a:solidFill>
              </a:rPr>
              <a:t>IMN_2</a:t>
            </a:r>
          </a:p>
        </p:txBody>
      </p:sp>
      <p:sp>
        <p:nvSpPr>
          <p:cNvPr id="18" name="TextBox 17">
            <a:extLst>
              <a:ext uri="{FF2B5EF4-FFF2-40B4-BE49-F238E27FC236}">
                <a16:creationId xmlns:a16="http://schemas.microsoft.com/office/drawing/2014/main" id="{A7361731-FC83-2E48-802C-1FFBB7714AE6}"/>
              </a:ext>
            </a:extLst>
          </p:cNvPr>
          <p:cNvSpPr txBox="1"/>
          <p:nvPr/>
        </p:nvSpPr>
        <p:spPr>
          <a:xfrm>
            <a:off x="5151087" y="5225876"/>
            <a:ext cx="1840955" cy="1384995"/>
          </a:xfrm>
          <a:prstGeom prst="rect">
            <a:avLst/>
          </a:prstGeom>
          <a:noFill/>
        </p:spPr>
        <p:txBody>
          <a:bodyPr wrap="square" rtlCol="0">
            <a:spAutoFit/>
          </a:bodyPr>
          <a:lstStyle/>
          <a:p>
            <a:r>
              <a:rPr lang="en-US" sz="1200" dirty="0" err="1"/>
              <a:t>Lostine</a:t>
            </a:r>
            <a:r>
              <a:rPr lang="en-US" sz="1200" dirty="0"/>
              <a:t> River and Wallowa contain the same data. Need to rerun this analysis without </a:t>
            </a:r>
            <a:r>
              <a:rPr lang="en-US" sz="1200" dirty="0" err="1"/>
              <a:t>Lostine</a:t>
            </a:r>
            <a:r>
              <a:rPr lang="en-US" sz="1200" dirty="0"/>
              <a:t> R.  Explains why they predict each other so well for both rec4 and rec5. </a:t>
            </a:r>
          </a:p>
        </p:txBody>
      </p:sp>
      <p:sp>
        <p:nvSpPr>
          <p:cNvPr id="19" name="Oval 18">
            <a:extLst>
              <a:ext uri="{FF2B5EF4-FFF2-40B4-BE49-F238E27FC236}">
                <a16:creationId xmlns:a16="http://schemas.microsoft.com/office/drawing/2014/main" id="{BB54FB08-B5F7-BE46-BAD6-1A578007C6A1}"/>
              </a:ext>
            </a:extLst>
          </p:cNvPr>
          <p:cNvSpPr/>
          <p:nvPr/>
        </p:nvSpPr>
        <p:spPr>
          <a:xfrm>
            <a:off x="1292393" y="1050465"/>
            <a:ext cx="2617574" cy="243615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9F76AA9-73F1-4E46-83A6-7169B53FECEA}"/>
              </a:ext>
            </a:extLst>
          </p:cNvPr>
          <p:cNvSpPr txBox="1"/>
          <p:nvPr/>
        </p:nvSpPr>
        <p:spPr>
          <a:xfrm>
            <a:off x="1213966" y="4574859"/>
            <a:ext cx="1065600" cy="369332"/>
          </a:xfrm>
          <a:prstGeom prst="rect">
            <a:avLst/>
          </a:prstGeom>
          <a:noFill/>
        </p:spPr>
        <p:txBody>
          <a:bodyPr wrap="square" rtlCol="0">
            <a:spAutoFit/>
          </a:bodyPr>
          <a:lstStyle/>
          <a:p>
            <a:r>
              <a:rPr lang="en-US" dirty="0">
                <a:solidFill>
                  <a:schemeClr val="accent1"/>
                </a:solidFill>
              </a:rPr>
              <a:t>IMN_2</a:t>
            </a:r>
          </a:p>
        </p:txBody>
      </p:sp>
    </p:spTree>
    <p:extLst>
      <p:ext uri="{BB962C8B-B14F-4D97-AF65-F5344CB8AC3E}">
        <p14:creationId xmlns:p14="http://schemas.microsoft.com/office/powerpoint/2010/main" val="159749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6344B6-F80C-7944-B2DE-4A1CA8DF6720}"/>
              </a:ext>
            </a:extLst>
          </p:cNvPr>
          <p:cNvPicPr>
            <a:picLocks noChangeAspect="1"/>
          </p:cNvPicPr>
          <p:nvPr/>
        </p:nvPicPr>
        <p:blipFill>
          <a:blip r:embed="rId2"/>
          <a:stretch>
            <a:fillRect/>
          </a:stretch>
        </p:blipFill>
        <p:spPr>
          <a:xfrm>
            <a:off x="46190" y="180392"/>
            <a:ext cx="9382050" cy="6295053"/>
          </a:xfrm>
          <a:prstGeom prst="rect">
            <a:avLst/>
          </a:prstGeom>
        </p:spPr>
      </p:pic>
    </p:spTree>
    <p:extLst>
      <p:ext uri="{BB962C8B-B14F-4D97-AF65-F5344CB8AC3E}">
        <p14:creationId xmlns:p14="http://schemas.microsoft.com/office/powerpoint/2010/main" val="16868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1C5A2A-A8B1-E449-B486-BED5D88E578F}"/>
              </a:ext>
            </a:extLst>
          </p:cNvPr>
          <p:cNvSpPr txBox="1"/>
          <p:nvPr/>
        </p:nvSpPr>
        <p:spPr>
          <a:xfrm>
            <a:off x="615820" y="143069"/>
            <a:ext cx="11035004" cy="2123658"/>
          </a:xfrm>
          <a:prstGeom prst="rect">
            <a:avLst/>
          </a:prstGeom>
          <a:noFill/>
        </p:spPr>
        <p:txBody>
          <a:bodyPr wrap="square" rtlCol="0">
            <a:spAutoFit/>
          </a:bodyPr>
          <a:lstStyle/>
          <a:p>
            <a:r>
              <a:rPr lang="en-US" sz="1200" dirty="0"/>
              <a:t>This </a:t>
            </a:r>
            <a:r>
              <a:rPr lang="en-US" sz="1200" dirty="0" err="1"/>
              <a:t>treemap</a:t>
            </a:r>
            <a:r>
              <a:rPr lang="en-US" sz="1200" dirty="0"/>
              <a:t> displays our hierarchical CCM results as a set of nested rectangles. Each group (and subgroup) is represented by a rectangle, in which the area is proportional to the terminal rho from the CCM of all the putative causal variables whose p-value was &lt;= 0.1 (the p-value of the test that the terminal rho is significantly higher than the minimum library rho).</a:t>
            </a:r>
          </a:p>
          <a:p>
            <a:pPr marL="171450" indent="-171450">
              <a:buFont typeface="Arial" panose="020B0604020202020204" pitchFamily="34" charset="0"/>
              <a:buChar char="•"/>
            </a:pPr>
            <a:r>
              <a:rPr lang="en-US" sz="1200" dirty="0"/>
              <a:t>The first grouping is for 5 year old vs 4 year old recruits per </a:t>
            </a:r>
            <a:r>
              <a:rPr lang="en-US" sz="1200" dirty="0" err="1"/>
              <a:t>spawner</a:t>
            </a:r>
            <a:r>
              <a:rPr lang="en-US" sz="1200" dirty="0"/>
              <a:t>. The data for the 5 year old recruits had many more significantly causal variables. </a:t>
            </a:r>
          </a:p>
          <a:p>
            <a:pPr marL="171450" indent="-171450">
              <a:buFont typeface="Arial" panose="020B0604020202020204" pitchFamily="34" charset="0"/>
              <a:buChar char="•"/>
            </a:pPr>
            <a:r>
              <a:rPr lang="en-US" sz="1200" dirty="0"/>
              <a:t>Within each recruit age, you can see how the different ways the Chinook stocks are grouped compare.</a:t>
            </a:r>
          </a:p>
          <a:p>
            <a:pPr marL="628650" lvl="1" indent="-171450">
              <a:buFont typeface="Arial" panose="020B0604020202020204" pitchFamily="34" charset="0"/>
              <a:buChar char="•"/>
            </a:pPr>
            <a:r>
              <a:rPr lang="en-US" sz="1200" dirty="0"/>
              <a:t>‘ESU’ includes all the stocks together in the same attractor. For both 4yo and 5yo recruits, this revealed the least causality.  This may be because there are different driving forces between the stocks and they don’t belong on the same attractor so there is little pattern in the attractor for all stocks combined. Alternatively, each stock may be on a different part of the same attractor but the sampling is insufficient or the stochasticity is so high that it can’t be resolved.</a:t>
            </a:r>
          </a:p>
          <a:p>
            <a:pPr marL="628650" lvl="1" indent="-171450">
              <a:buFont typeface="Arial" panose="020B0604020202020204" pitchFamily="34" charset="0"/>
              <a:buChar char="•"/>
            </a:pPr>
            <a:r>
              <a:rPr lang="en-US" sz="1200" dirty="0"/>
              <a:t>‘MPGs’ divides the stocks by the three main MPGs (Middle Fork Salmon, </a:t>
            </a:r>
            <a:r>
              <a:rPr lang="en-US" sz="1200" dirty="0" err="1"/>
              <a:t>Imnaha</a:t>
            </a:r>
            <a:r>
              <a:rPr lang="en-US" sz="1200" dirty="0"/>
              <a:t>, and Upper Salmon).   The South Fork Salmon and Lower Snake stocks are not included, but never-the-less, these data do reveal more significant causal signatures. </a:t>
            </a:r>
          </a:p>
          <a:p>
            <a:pPr marL="628650" lvl="1" indent="-171450">
              <a:buFont typeface="Arial" panose="020B0604020202020204" pitchFamily="34" charset="0"/>
              <a:buChar char="•"/>
            </a:pPr>
            <a:endParaRPr lang="en-US" sz="1200" dirty="0"/>
          </a:p>
        </p:txBody>
      </p:sp>
      <p:pic>
        <p:nvPicPr>
          <p:cNvPr id="10" name="Picture 9">
            <a:extLst>
              <a:ext uri="{FF2B5EF4-FFF2-40B4-BE49-F238E27FC236}">
                <a16:creationId xmlns:a16="http://schemas.microsoft.com/office/drawing/2014/main" id="{250297C6-616A-8146-9C4F-152976C3E815}"/>
              </a:ext>
            </a:extLst>
          </p:cNvPr>
          <p:cNvPicPr>
            <a:picLocks noChangeAspect="1"/>
          </p:cNvPicPr>
          <p:nvPr/>
        </p:nvPicPr>
        <p:blipFill>
          <a:blip r:embed="rId2"/>
          <a:stretch>
            <a:fillRect/>
          </a:stretch>
        </p:blipFill>
        <p:spPr>
          <a:xfrm>
            <a:off x="0" y="2046514"/>
            <a:ext cx="8346455" cy="4811486"/>
          </a:xfrm>
          <a:prstGeom prst="rect">
            <a:avLst/>
          </a:prstGeom>
        </p:spPr>
      </p:pic>
      <p:sp>
        <p:nvSpPr>
          <p:cNvPr id="11" name="TextBox 10">
            <a:extLst>
              <a:ext uri="{FF2B5EF4-FFF2-40B4-BE49-F238E27FC236}">
                <a16:creationId xmlns:a16="http://schemas.microsoft.com/office/drawing/2014/main" id="{4D927A61-06E5-D644-AEC3-B6D5443056E3}"/>
              </a:ext>
            </a:extLst>
          </p:cNvPr>
          <p:cNvSpPr txBox="1"/>
          <p:nvPr/>
        </p:nvSpPr>
        <p:spPr>
          <a:xfrm>
            <a:off x="8584162" y="2002971"/>
            <a:ext cx="3452327"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stocks were also divided based on the simplex hierarchical analysis. The ‘ESU hierarchical’ arrangement is based on the hierarchical analysis of the whole ESU for 4yo and 5yo recruit per </a:t>
            </a:r>
            <a:r>
              <a:rPr lang="en-US" sz="1200" dirty="0" err="1"/>
              <a:t>spawner</a:t>
            </a:r>
            <a:r>
              <a:rPr lang="en-US" sz="1200" dirty="0"/>
              <a:t> data separately (slide 1). The ‘MPG hierarchical’ arrangement is based on the separate hierarchical analyses of each MPG (slides 3, 5, 7). </a:t>
            </a:r>
          </a:p>
        </p:txBody>
      </p:sp>
    </p:spTree>
    <p:extLst>
      <p:ext uri="{BB962C8B-B14F-4D97-AF65-F5344CB8AC3E}">
        <p14:creationId xmlns:p14="http://schemas.microsoft.com/office/powerpoint/2010/main" val="230765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5777</TotalTime>
  <Words>667</Words>
  <Application>Microsoft Macintosh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29</cp:revision>
  <dcterms:created xsi:type="dcterms:W3CDTF">2020-10-23T22:08:08Z</dcterms:created>
  <dcterms:modified xsi:type="dcterms:W3CDTF">2020-10-27T22:50:55Z</dcterms:modified>
</cp:coreProperties>
</file>